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3" r:id="rId5"/>
    <p:sldId id="258" r:id="rId6"/>
    <p:sldId id="260" r:id="rId7"/>
    <p:sldId id="259"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58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8003E83-D518-41B4-BCB6-C6A959447D83}" type="datetimeFigureOut">
              <a:rPr lang="it-IT" smtClean="0"/>
              <a:t>24/01/2019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32ED227-E450-4C74-B427-174CD2A25B76}" type="slidenum">
              <a:rPr lang="it-IT" smtClean="0"/>
              <a:t>‹N›</a:t>
            </a:fld>
            <a:endParaRPr lang="it-IT"/>
          </a:p>
        </p:txBody>
      </p:sp>
    </p:spTree>
    <p:extLst>
      <p:ext uri="{BB962C8B-B14F-4D97-AF65-F5344CB8AC3E}">
        <p14:creationId xmlns:p14="http://schemas.microsoft.com/office/powerpoint/2010/main" val="1082203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8003E83-D518-41B4-BCB6-C6A959447D83}" type="datetimeFigureOut">
              <a:rPr lang="it-IT" smtClean="0"/>
              <a:t>24/01/2019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32ED227-E450-4C74-B427-174CD2A25B76}" type="slidenum">
              <a:rPr lang="it-IT" smtClean="0"/>
              <a:t>‹N›</a:t>
            </a:fld>
            <a:endParaRPr lang="it-IT"/>
          </a:p>
        </p:txBody>
      </p:sp>
    </p:spTree>
    <p:extLst>
      <p:ext uri="{BB962C8B-B14F-4D97-AF65-F5344CB8AC3E}">
        <p14:creationId xmlns:p14="http://schemas.microsoft.com/office/powerpoint/2010/main" val="438130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8003E83-D518-41B4-BCB6-C6A959447D83}" type="datetimeFigureOut">
              <a:rPr lang="it-IT" smtClean="0"/>
              <a:t>24/01/2019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32ED227-E450-4C74-B427-174CD2A25B76}" type="slidenum">
              <a:rPr lang="it-IT" smtClean="0"/>
              <a:t>‹N›</a:t>
            </a:fld>
            <a:endParaRPr lang="it-IT"/>
          </a:p>
        </p:txBody>
      </p:sp>
    </p:spTree>
    <p:extLst>
      <p:ext uri="{BB962C8B-B14F-4D97-AF65-F5344CB8AC3E}">
        <p14:creationId xmlns:p14="http://schemas.microsoft.com/office/powerpoint/2010/main" val="549151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8003E83-D518-41B4-BCB6-C6A959447D83}" type="datetimeFigureOut">
              <a:rPr lang="it-IT" smtClean="0"/>
              <a:t>24/01/2019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32ED227-E450-4C74-B427-174CD2A25B76}" type="slidenum">
              <a:rPr lang="it-IT" smtClean="0"/>
              <a:t>‹N›</a:t>
            </a:fld>
            <a:endParaRPr lang="it-IT"/>
          </a:p>
        </p:txBody>
      </p:sp>
    </p:spTree>
    <p:extLst>
      <p:ext uri="{BB962C8B-B14F-4D97-AF65-F5344CB8AC3E}">
        <p14:creationId xmlns:p14="http://schemas.microsoft.com/office/powerpoint/2010/main" val="3957402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D8003E83-D518-41B4-BCB6-C6A959447D83}" type="datetimeFigureOut">
              <a:rPr lang="it-IT" smtClean="0"/>
              <a:t>24/01/2019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32ED227-E450-4C74-B427-174CD2A25B76}" type="slidenum">
              <a:rPr lang="it-IT" smtClean="0"/>
              <a:t>‹N›</a:t>
            </a:fld>
            <a:endParaRPr lang="it-IT"/>
          </a:p>
        </p:txBody>
      </p:sp>
    </p:spTree>
    <p:extLst>
      <p:ext uri="{BB962C8B-B14F-4D97-AF65-F5344CB8AC3E}">
        <p14:creationId xmlns:p14="http://schemas.microsoft.com/office/powerpoint/2010/main" val="3641446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8003E83-D518-41B4-BCB6-C6A959447D83}" type="datetimeFigureOut">
              <a:rPr lang="it-IT" smtClean="0"/>
              <a:t>24/01/2019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32ED227-E450-4C74-B427-174CD2A25B76}" type="slidenum">
              <a:rPr lang="it-IT" smtClean="0"/>
              <a:t>‹N›</a:t>
            </a:fld>
            <a:endParaRPr lang="it-IT"/>
          </a:p>
        </p:txBody>
      </p:sp>
    </p:spTree>
    <p:extLst>
      <p:ext uri="{BB962C8B-B14F-4D97-AF65-F5344CB8AC3E}">
        <p14:creationId xmlns:p14="http://schemas.microsoft.com/office/powerpoint/2010/main" val="4062762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8003E83-D518-41B4-BCB6-C6A959447D83}" type="datetimeFigureOut">
              <a:rPr lang="it-IT" smtClean="0"/>
              <a:t>24/01/2019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32ED227-E450-4C74-B427-174CD2A25B76}" type="slidenum">
              <a:rPr lang="it-IT" smtClean="0"/>
              <a:t>‹N›</a:t>
            </a:fld>
            <a:endParaRPr lang="it-IT"/>
          </a:p>
        </p:txBody>
      </p:sp>
    </p:spTree>
    <p:extLst>
      <p:ext uri="{BB962C8B-B14F-4D97-AF65-F5344CB8AC3E}">
        <p14:creationId xmlns:p14="http://schemas.microsoft.com/office/powerpoint/2010/main" val="860080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8003E83-D518-41B4-BCB6-C6A959447D83}" type="datetimeFigureOut">
              <a:rPr lang="it-IT" smtClean="0"/>
              <a:t>24/01/2019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32ED227-E450-4C74-B427-174CD2A25B76}" type="slidenum">
              <a:rPr lang="it-IT" smtClean="0"/>
              <a:t>‹N›</a:t>
            </a:fld>
            <a:endParaRPr lang="it-IT"/>
          </a:p>
        </p:txBody>
      </p:sp>
    </p:spTree>
    <p:extLst>
      <p:ext uri="{BB962C8B-B14F-4D97-AF65-F5344CB8AC3E}">
        <p14:creationId xmlns:p14="http://schemas.microsoft.com/office/powerpoint/2010/main" val="4103002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8003E83-D518-41B4-BCB6-C6A959447D83}" type="datetimeFigureOut">
              <a:rPr lang="it-IT" smtClean="0"/>
              <a:t>24/01/2019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32ED227-E450-4C74-B427-174CD2A25B76}" type="slidenum">
              <a:rPr lang="it-IT" smtClean="0"/>
              <a:t>‹N›</a:t>
            </a:fld>
            <a:endParaRPr lang="it-IT"/>
          </a:p>
        </p:txBody>
      </p:sp>
    </p:spTree>
    <p:extLst>
      <p:ext uri="{BB962C8B-B14F-4D97-AF65-F5344CB8AC3E}">
        <p14:creationId xmlns:p14="http://schemas.microsoft.com/office/powerpoint/2010/main" val="213411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D8003E83-D518-41B4-BCB6-C6A959447D83}" type="datetimeFigureOut">
              <a:rPr lang="it-IT" smtClean="0"/>
              <a:t>24/01/2019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32ED227-E450-4C74-B427-174CD2A25B76}" type="slidenum">
              <a:rPr lang="it-IT" smtClean="0"/>
              <a:t>‹N›</a:t>
            </a:fld>
            <a:endParaRPr lang="it-IT"/>
          </a:p>
        </p:txBody>
      </p:sp>
    </p:spTree>
    <p:extLst>
      <p:ext uri="{BB962C8B-B14F-4D97-AF65-F5344CB8AC3E}">
        <p14:creationId xmlns:p14="http://schemas.microsoft.com/office/powerpoint/2010/main" val="689256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D8003E83-D518-41B4-BCB6-C6A959447D83}" type="datetimeFigureOut">
              <a:rPr lang="it-IT" smtClean="0"/>
              <a:t>24/01/2019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32ED227-E450-4C74-B427-174CD2A25B76}" type="slidenum">
              <a:rPr lang="it-IT" smtClean="0"/>
              <a:t>‹N›</a:t>
            </a:fld>
            <a:endParaRPr lang="it-IT"/>
          </a:p>
        </p:txBody>
      </p:sp>
    </p:spTree>
    <p:extLst>
      <p:ext uri="{BB962C8B-B14F-4D97-AF65-F5344CB8AC3E}">
        <p14:creationId xmlns:p14="http://schemas.microsoft.com/office/powerpoint/2010/main" val="1757570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03E83-D518-41B4-BCB6-C6A959447D83}" type="datetimeFigureOut">
              <a:rPr lang="it-IT" smtClean="0"/>
              <a:t>24/01/2019</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2ED227-E450-4C74-B427-174CD2A25B76}" type="slidenum">
              <a:rPr lang="it-IT" smtClean="0"/>
              <a:t>‹N›</a:t>
            </a:fld>
            <a:endParaRPr lang="it-IT"/>
          </a:p>
        </p:txBody>
      </p:sp>
    </p:spTree>
    <p:extLst>
      <p:ext uri="{BB962C8B-B14F-4D97-AF65-F5344CB8AC3E}">
        <p14:creationId xmlns:p14="http://schemas.microsoft.com/office/powerpoint/2010/main" val="1413304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2.gif"/><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o 5"/>
          <p:cNvGrpSpPr/>
          <p:nvPr/>
        </p:nvGrpSpPr>
        <p:grpSpPr>
          <a:xfrm>
            <a:off x="0" y="0"/>
            <a:ext cx="12192000" cy="3511296"/>
            <a:chOff x="0" y="0"/>
            <a:chExt cx="8847753" cy="2845509"/>
          </a:xfrm>
        </p:grpSpPr>
        <p:pic>
          <p:nvPicPr>
            <p:cNvPr id="4" name="Immagine 3"/>
            <p:cNvPicPr>
              <a:picLocks noChangeAspect="1"/>
            </p:cNvPicPr>
            <p:nvPr/>
          </p:nvPicPr>
          <p:blipFill>
            <a:blip r:embed="rId2"/>
            <a:stretch>
              <a:fillRect/>
            </a:stretch>
          </p:blipFill>
          <p:spPr>
            <a:xfrm>
              <a:off x="0" y="0"/>
              <a:ext cx="8847753" cy="2845509"/>
            </a:xfrm>
            <a:prstGeom prst="rect">
              <a:avLst/>
            </a:prstGeom>
          </p:spPr>
        </p:pic>
        <p:pic>
          <p:nvPicPr>
            <p:cNvPr id="5" name="Immagine 4"/>
            <p:cNvPicPr>
              <a:picLocks noChangeAspect="1"/>
            </p:cNvPicPr>
            <p:nvPr/>
          </p:nvPicPr>
          <p:blipFill>
            <a:blip r:embed="rId3"/>
            <a:stretch>
              <a:fillRect/>
            </a:stretch>
          </p:blipFill>
          <p:spPr>
            <a:xfrm>
              <a:off x="91249" y="1777555"/>
              <a:ext cx="1615461" cy="343853"/>
            </a:xfrm>
            <a:prstGeom prst="rect">
              <a:avLst/>
            </a:prstGeom>
          </p:spPr>
        </p:pic>
      </p:grpSp>
      <p:sp>
        <p:nvSpPr>
          <p:cNvPr id="7" name="CasellaDiTesto 6"/>
          <p:cNvSpPr txBox="1"/>
          <p:nvPr/>
        </p:nvSpPr>
        <p:spPr>
          <a:xfrm>
            <a:off x="511689" y="3980238"/>
            <a:ext cx="10987303" cy="830997"/>
          </a:xfrm>
          <a:prstGeom prst="rect">
            <a:avLst/>
          </a:prstGeom>
          <a:noFill/>
        </p:spPr>
        <p:txBody>
          <a:bodyPr wrap="none" rtlCol="0">
            <a:spAutoFit/>
          </a:bodyPr>
          <a:lstStyle/>
          <a:p>
            <a:r>
              <a:rPr lang="it-IT" sz="4800" b="1" dirty="0">
                <a:solidFill>
                  <a:srgbClr val="FF0000"/>
                </a:solidFill>
                <a:latin typeface="Comic Sans MS" panose="030F0702030302020204" pitchFamily="66" charset="0"/>
              </a:rPr>
              <a:t>Europa: sistemi sanitari a </a:t>
            </a:r>
            <a:r>
              <a:rPr lang="it-IT" sz="4800" b="1" dirty="0" smtClean="0">
                <a:solidFill>
                  <a:srgbClr val="FF0000"/>
                </a:solidFill>
                <a:latin typeface="Comic Sans MS" panose="030F0702030302020204" pitchFamily="66" charset="0"/>
              </a:rPr>
              <a:t>confronto</a:t>
            </a:r>
            <a:endParaRPr lang="it-IT" sz="4800" b="1" dirty="0">
              <a:solidFill>
                <a:srgbClr val="FF0000"/>
              </a:solidFill>
              <a:latin typeface="Comic Sans MS" panose="030F0702030302020204" pitchFamily="66" charset="0"/>
            </a:endParaRPr>
          </a:p>
        </p:txBody>
      </p:sp>
      <p:pic>
        <p:nvPicPr>
          <p:cNvPr id="12" name="Immagine 11" descr="Le tesi del salento | L'archivio delle tesi dei laureati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2768" y="5149101"/>
            <a:ext cx="2311633" cy="1458720"/>
          </a:xfrm>
          <a:prstGeom prst="rect">
            <a:avLst/>
          </a:prstGeom>
        </p:spPr>
      </p:pic>
      <p:pic>
        <p:nvPicPr>
          <p:cNvPr id="17" name="Immagine 16" descr="Working Towards LGBTQ Health Equity | GLMA Nurs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28649" y="5149101"/>
            <a:ext cx="2891623" cy="1223379"/>
          </a:xfrm>
          <a:prstGeom prst="rect">
            <a:avLst/>
          </a:prstGeom>
        </p:spPr>
      </p:pic>
      <p:pic>
        <p:nvPicPr>
          <p:cNvPr id="19" name="Immagine 18" descr="Docencia en Psiquiatría: Bienestar en personal de salud mental"/>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2085" y="5013510"/>
            <a:ext cx="1499340" cy="1466315"/>
          </a:xfrm>
          <a:prstGeom prst="rect">
            <a:avLst/>
          </a:prstGeom>
        </p:spPr>
      </p:pic>
    </p:spTree>
    <p:extLst>
      <p:ext uri="{BB962C8B-B14F-4D97-AF65-F5344CB8AC3E}">
        <p14:creationId xmlns:p14="http://schemas.microsoft.com/office/powerpoint/2010/main" val="2640621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67128" y="1618488"/>
            <a:ext cx="8550289" cy="4524315"/>
          </a:xfrm>
          <a:prstGeom prst="rect">
            <a:avLst/>
          </a:prstGeom>
          <a:noFill/>
        </p:spPr>
        <p:txBody>
          <a:bodyPr wrap="none" rtlCol="0">
            <a:spAutoFit/>
          </a:bodyPr>
          <a:lstStyle/>
          <a:p>
            <a:r>
              <a:rPr lang="it-IT" sz="2400" b="1" dirty="0" smtClean="0">
                <a:solidFill>
                  <a:srgbClr val="FF0000"/>
                </a:solidFill>
              </a:rPr>
              <a:t>Referenti del progetto</a:t>
            </a:r>
            <a:r>
              <a:rPr lang="it-IT" sz="2400" dirty="0" smtClean="0">
                <a:solidFill>
                  <a:srgbClr val="FF0000"/>
                </a:solidFill>
              </a:rPr>
              <a:t>:</a:t>
            </a:r>
          </a:p>
          <a:p>
            <a:r>
              <a:rPr lang="it-IT" sz="2400" dirty="0" smtClean="0"/>
              <a:t>Prof. Roberto Leone, Presidente Vicario </a:t>
            </a:r>
            <a:r>
              <a:rPr lang="it-IT" sz="2400" dirty="0" err="1" smtClean="0"/>
              <a:t>CdL</a:t>
            </a:r>
            <a:r>
              <a:rPr lang="it-IT" sz="2400" dirty="0" smtClean="0"/>
              <a:t> in Medicina e Chirurgia</a:t>
            </a:r>
          </a:p>
          <a:p>
            <a:r>
              <a:rPr lang="it-IT" sz="2400" dirty="0" smtClean="0"/>
              <a:t>Prof. Albino Poli, docente di Sanità Pubblica – Igiene</a:t>
            </a:r>
            <a:r>
              <a:rPr lang="it-IT" sz="2400" dirty="0"/>
              <a:t> </a:t>
            </a:r>
            <a:r>
              <a:rPr lang="it-IT" sz="2400" dirty="0" smtClean="0"/>
              <a:t>-</a:t>
            </a:r>
          </a:p>
          <a:p>
            <a:endParaRPr lang="it-IT" sz="2400" dirty="0"/>
          </a:p>
          <a:p>
            <a:r>
              <a:rPr lang="it-IT" sz="2400" b="1" dirty="0" smtClean="0">
                <a:solidFill>
                  <a:srgbClr val="FF0000"/>
                </a:solidFill>
              </a:rPr>
              <a:t>Tutor </a:t>
            </a:r>
            <a:r>
              <a:rPr lang="it-IT" sz="2000" b="1" dirty="0" smtClean="0">
                <a:solidFill>
                  <a:srgbClr val="FF0000"/>
                </a:solidFill>
              </a:rPr>
              <a:t>(Scuola di Specializzazione in Igiene e Medicina Preventiva)</a:t>
            </a:r>
            <a:r>
              <a:rPr lang="it-IT" sz="2400" dirty="0" smtClean="0">
                <a:solidFill>
                  <a:srgbClr val="FF0000"/>
                </a:solidFill>
              </a:rPr>
              <a:t>:</a:t>
            </a:r>
          </a:p>
          <a:p>
            <a:r>
              <a:rPr lang="it-IT" sz="2400" dirty="0" smtClean="0"/>
              <a:t>Dr.ssa Chiara Battistella</a:t>
            </a:r>
          </a:p>
          <a:p>
            <a:r>
              <a:rPr lang="it-IT" sz="2400" dirty="0" smtClean="0"/>
              <a:t>Dr. Roberto Benoni</a:t>
            </a:r>
          </a:p>
          <a:p>
            <a:r>
              <a:rPr lang="it-IT" sz="2400" dirty="0" smtClean="0"/>
              <a:t>Dr.ssa Irene Campagna</a:t>
            </a:r>
          </a:p>
          <a:p>
            <a:r>
              <a:rPr lang="it-IT" sz="2400" dirty="0" smtClean="0"/>
              <a:t>Dr. Stefano </a:t>
            </a:r>
            <a:r>
              <a:rPr lang="it-IT" sz="2400" dirty="0" err="1" smtClean="0"/>
              <a:t>Vanin</a:t>
            </a:r>
            <a:endParaRPr lang="it-IT" sz="2400" dirty="0" smtClean="0"/>
          </a:p>
          <a:p>
            <a:endParaRPr lang="it-IT" sz="2400" dirty="0"/>
          </a:p>
          <a:p>
            <a:r>
              <a:rPr lang="it-IT" sz="2400" dirty="0" smtClean="0">
                <a:solidFill>
                  <a:srgbClr val="FF0000"/>
                </a:solidFill>
              </a:rPr>
              <a:t>In collaborazione con il:</a:t>
            </a:r>
          </a:p>
          <a:p>
            <a:r>
              <a:rPr lang="it-IT" sz="2400" b="1" dirty="0" smtClean="0">
                <a:solidFill>
                  <a:srgbClr val="0070C0"/>
                </a:solidFill>
              </a:rPr>
              <a:t>Segretariato Italiano Studenti Medicina</a:t>
            </a:r>
            <a:endParaRPr lang="it-IT" sz="2400" b="1" dirty="0">
              <a:solidFill>
                <a:srgbClr val="0070C0"/>
              </a:solidFill>
            </a:endParaRPr>
          </a:p>
        </p:txBody>
      </p:sp>
      <p:pic>
        <p:nvPicPr>
          <p:cNvPr id="9" name="Immagine 8"/>
          <p:cNvPicPr>
            <a:picLocks noChangeAspect="1"/>
          </p:cNvPicPr>
          <p:nvPr/>
        </p:nvPicPr>
        <p:blipFill>
          <a:blip r:embed="rId2"/>
          <a:stretch>
            <a:fillRect/>
          </a:stretch>
        </p:blipFill>
        <p:spPr>
          <a:xfrm>
            <a:off x="7775666" y="5354383"/>
            <a:ext cx="2301050" cy="865195"/>
          </a:xfrm>
          <a:prstGeom prst="rect">
            <a:avLst/>
          </a:prstGeom>
        </p:spPr>
      </p:pic>
      <p:grpSp>
        <p:nvGrpSpPr>
          <p:cNvPr id="11" name="Gruppo 10"/>
          <p:cNvGrpSpPr/>
          <p:nvPr/>
        </p:nvGrpSpPr>
        <p:grpSpPr>
          <a:xfrm>
            <a:off x="2601440" y="226757"/>
            <a:ext cx="7274108" cy="948588"/>
            <a:chOff x="3360365" y="235901"/>
            <a:chExt cx="7274108" cy="948588"/>
          </a:xfrm>
        </p:grpSpPr>
        <p:pic>
          <p:nvPicPr>
            <p:cNvPr id="3" name="Immagine 2" descr="Le tesi del salento | L'archivio delle tesi dei laureati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1247" y="235901"/>
              <a:ext cx="1503226" cy="948588"/>
            </a:xfrm>
            <a:prstGeom prst="rect">
              <a:avLst/>
            </a:prstGeom>
          </p:spPr>
        </p:pic>
        <p:sp>
          <p:nvSpPr>
            <p:cNvPr id="7" name="CasellaDiTesto 6"/>
            <p:cNvSpPr txBox="1"/>
            <p:nvPr/>
          </p:nvSpPr>
          <p:spPr>
            <a:xfrm>
              <a:off x="4246705" y="423184"/>
              <a:ext cx="4679486" cy="400110"/>
            </a:xfrm>
            <a:prstGeom prst="rect">
              <a:avLst/>
            </a:prstGeom>
            <a:noFill/>
            <a:effectLst>
              <a:softEdge rad="63500"/>
            </a:effectLst>
            <a:scene3d>
              <a:camera prst="orthographicFront"/>
              <a:lightRig rig="threePt" dir="t"/>
            </a:scene3d>
            <a:sp3d>
              <a:bevelT/>
            </a:sp3d>
          </p:spPr>
          <p:txBody>
            <a:bodyPr wrap="none" rtlCol="0">
              <a:spAutoFit/>
            </a:bodyPr>
            <a:lstStyle/>
            <a:p>
              <a:r>
                <a:rPr lang="it-IT" sz="2000" b="1" dirty="0">
                  <a:solidFill>
                    <a:srgbClr val="FF0000"/>
                  </a:solidFill>
                  <a:effectLst>
                    <a:outerShdw blurRad="38100" dist="38100" dir="2700000" algn="tl">
                      <a:srgbClr val="000000">
                        <a:alpha val="43137"/>
                      </a:srgbClr>
                    </a:outerShdw>
                  </a:effectLst>
                  <a:latin typeface="Comic Sans MS" panose="030F0702030302020204" pitchFamily="66" charset="0"/>
                </a:rPr>
                <a:t>Europa: sistemi sanitari a </a:t>
              </a:r>
              <a:r>
                <a:rPr lang="it-IT"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confronto</a:t>
              </a:r>
              <a:endParaRPr lang="it-IT" sz="20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pic>
          <p:nvPicPr>
            <p:cNvPr id="10" name="Immagine 9"/>
            <p:cNvPicPr>
              <a:picLocks noChangeAspect="1"/>
            </p:cNvPicPr>
            <p:nvPr/>
          </p:nvPicPr>
          <p:blipFill>
            <a:blip r:embed="rId4"/>
            <a:stretch>
              <a:fillRect/>
            </a:stretch>
          </p:blipFill>
          <p:spPr>
            <a:xfrm>
              <a:off x="3360365" y="235901"/>
              <a:ext cx="681284" cy="775457"/>
            </a:xfrm>
            <a:prstGeom prst="rect">
              <a:avLst/>
            </a:prstGeom>
          </p:spPr>
        </p:pic>
      </p:grpSp>
      <p:pic>
        <p:nvPicPr>
          <p:cNvPr id="12" name="Immagine 11" descr="301 Moved Permanentl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0848" y="3229897"/>
            <a:ext cx="624840" cy="624840"/>
          </a:xfrm>
          <a:prstGeom prst="rect">
            <a:avLst/>
          </a:prstGeom>
        </p:spPr>
      </p:pic>
    </p:spTree>
    <p:extLst>
      <p:ext uri="{BB962C8B-B14F-4D97-AF65-F5344CB8AC3E}">
        <p14:creationId xmlns:p14="http://schemas.microsoft.com/office/powerpoint/2010/main" val="2299106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92313" y="100013"/>
            <a:ext cx="8362950" cy="2176462"/>
          </a:xfrm>
        </p:spPr>
        <p:txBody>
          <a:bodyPr rtlCol="0">
            <a:normAutofit/>
          </a:bodyPr>
          <a:lstStyle/>
          <a:p>
            <a:pPr>
              <a:defRPr/>
            </a:pPr>
            <a:r>
              <a:rPr lang="it-IT" b="1" dirty="0" smtClean="0">
                <a:solidFill>
                  <a:srgbClr val="FF0000"/>
                </a:solidFill>
              </a:rPr>
              <a:t>Il primo sistema sanitario nel mondo. </a:t>
            </a:r>
            <a:r>
              <a:rPr lang="it-IT" sz="4000" dirty="0">
                <a:solidFill>
                  <a:srgbClr val="FF0000"/>
                </a:solidFill>
              </a:rPr>
              <a:t>Concepito in Inghilterra durante i bombardamenti nazisti su Londra</a:t>
            </a:r>
          </a:p>
        </p:txBody>
      </p:sp>
      <p:sp>
        <p:nvSpPr>
          <p:cNvPr id="89091" name="Segnaposto contenuto 2"/>
          <p:cNvSpPr>
            <a:spLocks noGrp="1"/>
          </p:cNvSpPr>
          <p:nvPr>
            <p:ph idx="1"/>
          </p:nvPr>
        </p:nvSpPr>
        <p:spPr>
          <a:xfrm>
            <a:off x="2135188" y="1773238"/>
            <a:ext cx="8229600" cy="1973262"/>
          </a:xfrm>
        </p:spPr>
        <p:txBody>
          <a:bodyPr/>
          <a:lstStyle/>
          <a:p>
            <a:pPr eaLnBrk="1" hangingPunct="1"/>
            <a:endParaRPr lang="it-IT" altLang="it-IT" sz="2400"/>
          </a:p>
          <a:p>
            <a:pPr eaLnBrk="1" hangingPunct="1"/>
            <a:r>
              <a:rPr lang="en-US" altLang="it-IT" sz="2400"/>
              <a:t> </a:t>
            </a:r>
            <a:r>
              <a:rPr lang="en-US" altLang="it-IT" sz="2400" i="1"/>
              <a:t>Britain’s National Health Service (NHS) came into existence on 5 July 1948. It was the first health system in any Western society to offer free medical care to the entire population.</a:t>
            </a:r>
          </a:p>
        </p:txBody>
      </p:sp>
      <p:sp>
        <p:nvSpPr>
          <p:cNvPr id="89092" name="Segnaposto contenuto 2"/>
          <p:cNvSpPr txBox="1">
            <a:spLocks/>
          </p:cNvSpPr>
          <p:nvPr/>
        </p:nvSpPr>
        <p:spPr bwMode="auto">
          <a:xfrm>
            <a:off x="2063750" y="4005264"/>
            <a:ext cx="822960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 typeface="Arial" panose="020B0604020202020204" pitchFamily="34" charset="0"/>
              <a:buChar char="•"/>
            </a:pPr>
            <a:r>
              <a:rPr lang="it-IT" altLang="it-IT" sz="2800">
                <a:latin typeface="Calibri" panose="020F0502020204030204" pitchFamily="34" charset="0"/>
              </a:rPr>
              <a:t> Il sistema sanitario inglese (NHS) ha cominciato ad esistere il 5 luglio del 1948.</a:t>
            </a:r>
          </a:p>
          <a:p>
            <a:pPr eaLnBrk="1" hangingPunct="1">
              <a:spcBef>
                <a:spcPct val="20000"/>
              </a:spcBef>
              <a:buFont typeface="Arial" panose="020B0604020202020204" pitchFamily="34" charset="0"/>
              <a:buChar char="•"/>
            </a:pPr>
            <a:r>
              <a:rPr lang="it-IT" altLang="it-IT" sz="2800">
                <a:latin typeface="Calibri" panose="020F0502020204030204" pitchFamily="34" charset="0"/>
              </a:rPr>
              <a:t>E’ stato il primo sistema sanitario del mondo</a:t>
            </a:r>
            <a:br>
              <a:rPr lang="it-IT" altLang="it-IT" sz="2800">
                <a:latin typeface="Calibri" panose="020F0502020204030204" pitchFamily="34" charset="0"/>
              </a:rPr>
            </a:br>
            <a:r>
              <a:rPr lang="it-IT" altLang="it-IT" sz="2800">
                <a:latin typeface="Calibri" panose="020F0502020204030204" pitchFamily="34" charset="0"/>
              </a:rPr>
              <a:t>ad offrire assistenza sanitaria gratuita a tutta la popolazione residente.</a:t>
            </a:r>
          </a:p>
          <a:p>
            <a:pPr eaLnBrk="1" hangingPunct="1">
              <a:spcBef>
                <a:spcPct val="20000"/>
              </a:spcBef>
              <a:buFont typeface="Arial" panose="020B0604020202020204" pitchFamily="34" charset="0"/>
              <a:buChar char="•"/>
            </a:pPr>
            <a:endParaRPr lang="it-IT" altLang="it-IT" sz="2800">
              <a:latin typeface="Calibri" panose="020F050202020403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045" y="4565271"/>
            <a:ext cx="2037475" cy="2075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9513910" y="6427471"/>
            <a:ext cx="2757743" cy="369332"/>
          </a:xfrm>
          <a:prstGeom prst="rect">
            <a:avLst/>
          </a:prstGeom>
          <a:solidFill>
            <a:schemeClr val="bg1"/>
          </a:solidFill>
        </p:spPr>
        <p:txBody>
          <a:bodyPr wrap="none" rtlCol="0">
            <a:spAutoFit/>
          </a:bodyPr>
          <a:lstStyle/>
          <a:p>
            <a:r>
              <a:rPr lang="it-IT" dirty="0" err="1" smtClean="0"/>
              <a:t>Aneurin</a:t>
            </a:r>
            <a:r>
              <a:rPr lang="it-IT" dirty="0" smtClean="0"/>
              <a:t> </a:t>
            </a:r>
            <a:r>
              <a:rPr lang="it-IT" dirty="0" err="1" smtClean="0"/>
              <a:t>Bevan</a:t>
            </a:r>
            <a:r>
              <a:rPr lang="it-IT" dirty="0" smtClean="0"/>
              <a:t> (1897-1960)</a:t>
            </a:r>
            <a:endParaRPr lang="it-IT" dirty="0"/>
          </a:p>
        </p:txBody>
      </p:sp>
    </p:spTree>
    <p:extLst>
      <p:ext uri="{BB962C8B-B14F-4D97-AF65-F5344CB8AC3E}">
        <p14:creationId xmlns:p14="http://schemas.microsoft.com/office/powerpoint/2010/main" val="1790754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115888"/>
            <a:ext cx="8229600" cy="1143000"/>
          </a:xfrm>
        </p:spPr>
        <p:txBody>
          <a:bodyPr rtlCol="0">
            <a:normAutofit fontScale="90000"/>
          </a:bodyPr>
          <a:lstStyle/>
          <a:p>
            <a:pPr>
              <a:defRPr/>
            </a:pPr>
            <a:r>
              <a:rPr lang="it-IT" b="1" dirty="0" smtClean="0">
                <a:solidFill>
                  <a:srgbClr val="FF0000"/>
                </a:solidFill>
              </a:rPr>
              <a:t>Valori e concetti alla base di un sistema sanitario pubblico</a:t>
            </a:r>
            <a:endParaRPr lang="it-IT" b="1" dirty="0">
              <a:solidFill>
                <a:srgbClr val="00B0F0"/>
              </a:solidFill>
            </a:endParaRPr>
          </a:p>
        </p:txBody>
      </p:sp>
      <p:sp>
        <p:nvSpPr>
          <p:cNvPr id="91139" name="Segnaposto contenuto 2"/>
          <p:cNvSpPr>
            <a:spLocks noGrp="1"/>
          </p:cNvSpPr>
          <p:nvPr>
            <p:ph idx="1"/>
          </p:nvPr>
        </p:nvSpPr>
        <p:spPr>
          <a:xfrm>
            <a:off x="1981200" y="1628776"/>
            <a:ext cx="8362950" cy="3700463"/>
          </a:xfrm>
        </p:spPr>
        <p:txBody>
          <a:bodyPr/>
          <a:lstStyle/>
          <a:p>
            <a:pPr eaLnBrk="1" hangingPunct="1"/>
            <a:r>
              <a:rPr lang="it-IT" altLang="it-IT"/>
              <a:t>Universale (per tutti)</a:t>
            </a:r>
          </a:p>
          <a:p>
            <a:pPr eaLnBrk="1" hangingPunct="1"/>
            <a:r>
              <a:rPr lang="it-IT" altLang="it-IT"/>
              <a:t>Equo (uguale per tutti)</a:t>
            </a:r>
          </a:p>
          <a:p>
            <a:pPr eaLnBrk="1" hangingPunct="1"/>
            <a:r>
              <a:rPr lang="it-IT" altLang="it-IT"/>
              <a:t>Onnicomprensivo (comprehensive): tutto ciò che è efficace (NON selettivo)</a:t>
            </a:r>
          </a:p>
          <a:p>
            <a:pPr eaLnBrk="1" hangingPunct="1"/>
            <a:r>
              <a:rPr lang="it-IT" altLang="it-IT"/>
              <a:t>Gratuito (</a:t>
            </a:r>
            <a:r>
              <a:rPr lang="it-IT" altLang="it-IT" i="1"/>
              <a:t>free</a:t>
            </a:r>
            <a:r>
              <a:rPr lang="it-IT" altLang="it-IT"/>
              <a:t>)</a:t>
            </a:r>
          </a:p>
          <a:p>
            <a:pPr eaLnBrk="1" hangingPunct="1"/>
            <a:r>
              <a:rPr lang="it-IT" altLang="it-IT"/>
              <a:t>Di alta qualità</a:t>
            </a:r>
          </a:p>
          <a:p>
            <a:pPr eaLnBrk="1" hangingPunct="1"/>
            <a:r>
              <a:rPr lang="it-IT" altLang="it-IT"/>
              <a:t>Finanziato centralmente dalla fiscalità generale</a:t>
            </a:r>
          </a:p>
        </p:txBody>
      </p:sp>
      <p:sp>
        <p:nvSpPr>
          <p:cNvPr id="4" name="Segnaposto contenuto 2"/>
          <p:cNvSpPr txBox="1">
            <a:spLocks/>
          </p:cNvSpPr>
          <p:nvPr/>
        </p:nvSpPr>
        <p:spPr>
          <a:xfrm>
            <a:off x="1981200" y="5200650"/>
            <a:ext cx="8229600" cy="1252538"/>
          </a:xfrm>
          <a:prstGeom prst="rect">
            <a:avLst/>
          </a:prstGeom>
        </p:spPr>
        <p:txBody>
          <a:bodyPr>
            <a:normAutofit fontScale="92500" lnSpcReduction="10000"/>
          </a:bodyPr>
          <a:lstStyle/>
          <a:p>
            <a:pPr marL="800100" lvl="1" indent="-342900">
              <a:spcBef>
                <a:spcPct val="20000"/>
              </a:spcBef>
              <a:buFont typeface="Arial" pitchFamily="34" charset="0"/>
              <a:buChar char="•"/>
              <a:defRPr/>
            </a:pPr>
            <a:r>
              <a:rPr lang="en-US" sz="2800" dirty="0" err="1"/>
              <a:t>che</a:t>
            </a:r>
            <a:r>
              <a:rPr lang="en-US" sz="2800" dirty="0"/>
              <a:t> </a:t>
            </a:r>
            <a:r>
              <a:rPr lang="en-US" sz="2800" dirty="0" err="1"/>
              <a:t>funziona</a:t>
            </a:r>
            <a:r>
              <a:rPr lang="en-US" sz="2800" dirty="0"/>
              <a:t> </a:t>
            </a:r>
            <a:r>
              <a:rPr lang="en-US" sz="2800" dirty="0" err="1"/>
              <a:t>secondo</a:t>
            </a:r>
            <a:r>
              <a:rPr lang="en-US" sz="2800" dirty="0"/>
              <a:t> I </a:t>
            </a:r>
            <a:r>
              <a:rPr lang="en-US" sz="2800" dirty="0" err="1"/>
              <a:t>bisogni</a:t>
            </a:r>
            <a:r>
              <a:rPr lang="en-US" sz="2800" dirty="0"/>
              <a:t> </a:t>
            </a:r>
            <a:r>
              <a:rPr lang="en-US" sz="2800" dirty="0" err="1"/>
              <a:t>espressi</a:t>
            </a:r>
            <a:r>
              <a:rPr lang="en-US" sz="2800" dirty="0"/>
              <a:t> </a:t>
            </a:r>
            <a:r>
              <a:rPr lang="en-US" sz="2800" dirty="0" err="1"/>
              <a:t>dai</a:t>
            </a:r>
            <a:r>
              <a:rPr lang="en-US" sz="2800" dirty="0"/>
              <a:t> </a:t>
            </a:r>
            <a:r>
              <a:rPr lang="en-US" sz="2800" dirty="0" err="1"/>
              <a:t>pazienti</a:t>
            </a:r>
            <a:r>
              <a:rPr lang="en-US" sz="2800" dirty="0"/>
              <a:t> (</a:t>
            </a:r>
            <a:r>
              <a:rPr lang="en-US" sz="2800" dirty="0" err="1"/>
              <a:t>riconosciuti</a:t>
            </a:r>
            <a:r>
              <a:rPr lang="en-US" sz="2800" dirty="0"/>
              <a:t> </a:t>
            </a:r>
            <a:r>
              <a:rPr lang="en-US" sz="2800" dirty="0" err="1"/>
              <a:t>dai</a:t>
            </a:r>
            <a:r>
              <a:rPr lang="en-US" sz="2800" dirty="0"/>
              <a:t> </a:t>
            </a:r>
            <a:r>
              <a:rPr lang="en-US" sz="2800" dirty="0" err="1"/>
              <a:t>medici</a:t>
            </a:r>
            <a:r>
              <a:rPr lang="en-US" sz="2800" dirty="0"/>
              <a:t>) </a:t>
            </a:r>
          </a:p>
          <a:p>
            <a:pPr marL="800100" lvl="1" indent="-342900">
              <a:spcBef>
                <a:spcPct val="20000"/>
              </a:spcBef>
              <a:buFont typeface="Arial" pitchFamily="34" charset="0"/>
              <a:buChar char="•"/>
              <a:defRPr/>
            </a:pPr>
            <a:r>
              <a:rPr lang="en-US" sz="2800" dirty="0"/>
              <a:t>non </a:t>
            </a:r>
            <a:r>
              <a:rPr lang="en-US" sz="2800" dirty="0" err="1"/>
              <a:t>secondo</a:t>
            </a:r>
            <a:r>
              <a:rPr lang="en-US" sz="2800" dirty="0"/>
              <a:t> le </a:t>
            </a:r>
            <a:r>
              <a:rPr lang="en-US" sz="2800" dirty="0" err="1"/>
              <a:t>richieste</a:t>
            </a:r>
            <a:r>
              <a:rPr lang="en-US" sz="2800" dirty="0"/>
              <a:t> </a:t>
            </a:r>
            <a:r>
              <a:rPr lang="en-US" sz="2800" dirty="0" err="1"/>
              <a:t>dei</a:t>
            </a:r>
            <a:r>
              <a:rPr lang="en-US" sz="2800" dirty="0"/>
              <a:t> </a:t>
            </a:r>
            <a:r>
              <a:rPr lang="en-US" sz="2800" dirty="0" err="1"/>
              <a:t>pazienti</a:t>
            </a:r>
            <a:r>
              <a:rPr lang="en-US" sz="2800" dirty="0"/>
              <a:t> </a:t>
            </a:r>
          </a:p>
        </p:txBody>
      </p:sp>
    </p:spTree>
    <p:extLst>
      <p:ext uri="{BB962C8B-B14F-4D97-AF65-F5344CB8AC3E}">
        <p14:creationId xmlns:p14="http://schemas.microsoft.com/office/powerpoint/2010/main" val="3098237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36776" y="1179969"/>
            <a:ext cx="9884664" cy="5632311"/>
          </a:xfrm>
          <a:prstGeom prst="rect">
            <a:avLst/>
          </a:prstGeom>
          <a:noFill/>
        </p:spPr>
        <p:txBody>
          <a:bodyPr wrap="square" rtlCol="0">
            <a:spAutoFit/>
          </a:bodyPr>
          <a:lstStyle/>
          <a:p>
            <a:r>
              <a:rPr lang="it-IT" sz="2400" b="1" dirty="0" smtClean="0">
                <a:solidFill>
                  <a:srgbClr val="FF0000"/>
                </a:solidFill>
              </a:rPr>
              <a:t>Obiettivo del progetto</a:t>
            </a:r>
            <a:endParaRPr lang="it-IT" sz="2400" dirty="0" smtClean="0">
              <a:solidFill>
                <a:srgbClr val="FF0000"/>
              </a:solidFill>
            </a:endParaRPr>
          </a:p>
          <a:p>
            <a:r>
              <a:rPr lang="it-IT" sz="2400" dirty="0" smtClean="0">
                <a:solidFill>
                  <a:srgbClr val="002060"/>
                </a:solidFill>
              </a:rPr>
              <a:t>La finalità del progetto è quella di ipotizzare una possibile politica sanitaria condivisa, con norme e regolamenti comuni, all'interno dell'Unione Europea. </a:t>
            </a:r>
          </a:p>
          <a:p>
            <a:r>
              <a:rPr lang="it-IT" sz="2400" dirty="0" smtClean="0">
                <a:solidFill>
                  <a:srgbClr val="002060"/>
                </a:solidFill>
              </a:rPr>
              <a:t>Principio ispiratore: garantire a tutta la popolazione l'accesso alle cure e ai servizi essenziali</a:t>
            </a:r>
          </a:p>
          <a:p>
            <a:endParaRPr lang="it-IT" sz="2400" dirty="0">
              <a:solidFill>
                <a:srgbClr val="002060"/>
              </a:solidFill>
            </a:endParaRPr>
          </a:p>
          <a:p>
            <a:r>
              <a:rPr lang="it-IT" sz="2400" b="1" dirty="0" smtClean="0">
                <a:solidFill>
                  <a:srgbClr val="FF0000"/>
                </a:solidFill>
              </a:rPr>
              <a:t>Metodologia</a:t>
            </a:r>
            <a:endParaRPr lang="it-IT" sz="2400" dirty="0" smtClean="0">
              <a:solidFill>
                <a:srgbClr val="FF0000"/>
              </a:solidFill>
            </a:endParaRPr>
          </a:p>
          <a:p>
            <a:r>
              <a:rPr lang="it-IT" sz="2400" dirty="0" smtClean="0">
                <a:solidFill>
                  <a:srgbClr val="002060"/>
                </a:solidFill>
              </a:rPr>
              <a:t>Dopo un primo incontro di discussione generale su quali aspetti dei Sistemi Sanitari approfondire, gli studenti aderenti verranno suddivisi in sottogruppi ciascuno dei quali affronterà uno specifico argomento (o più di uno).</a:t>
            </a:r>
          </a:p>
          <a:p>
            <a:r>
              <a:rPr lang="it-IT" sz="2400" dirty="0" smtClean="0">
                <a:solidFill>
                  <a:srgbClr val="002060"/>
                </a:solidFill>
              </a:rPr>
              <a:t>Punto di partenza l’analisi della realtà esistente nei diversi Paesi dell’UE, ma anche di Paesi non aderenti (es. UK, Norvegia). Oltre ad evidenziare differenze e punti comuni si dovrebbe avere la capacità di valutare la possibilità di una regolamentazioni unitaria che sappia tenere conto degli elementi di contesto e dell’economia dei diversi Paesi UE. </a:t>
            </a:r>
          </a:p>
        </p:txBody>
      </p:sp>
      <p:grpSp>
        <p:nvGrpSpPr>
          <p:cNvPr id="11" name="Gruppo 10"/>
          <p:cNvGrpSpPr/>
          <p:nvPr/>
        </p:nvGrpSpPr>
        <p:grpSpPr>
          <a:xfrm>
            <a:off x="2574008" y="213486"/>
            <a:ext cx="7274108" cy="948588"/>
            <a:chOff x="3360365" y="235901"/>
            <a:chExt cx="7274108" cy="948588"/>
          </a:xfrm>
        </p:grpSpPr>
        <p:pic>
          <p:nvPicPr>
            <p:cNvPr id="3" name="Immagine 2" descr="Le tesi del salento | L'archivio delle tesi dei laureati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1247" y="235901"/>
              <a:ext cx="1503226" cy="948588"/>
            </a:xfrm>
            <a:prstGeom prst="rect">
              <a:avLst/>
            </a:prstGeom>
          </p:spPr>
        </p:pic>
        <p:sp>
          <p:nvSpPr>
            <p:cNvPr id="7" name="CasellaDiTesto 6"/>
            <p:cNvSpPr txBox="1"/>
            <p:nvPr/>
          </p:nvSpPr>
          <p:spPr>
            <a:xfrm>
              <a:off x="4246705" y="423184"/>
              <a:ext cx="4679486" cy="400110"/>
            </a:xfrm>
            <a:prstGeom prst="rect">
              <a:avLst/>
            </a:prstGeom>
            <a:noFill/>
            <a:effectLst>
              <a:softEdge rad="63500"/>
            </a:effectLst>
            <a:scene3d>
              <a:camera prst="orthographicFront"/>
              <a:lightRig rig="threePt" dir="t"/>
            </a:scene3d>
            <a:sp3d>
              <a:bevelT/>
            </a:sp3d>
          </p:spPr>
          <p:txBody>
            <a:bodyPr wrap="none" rtlCol="0">
              <a:spAutoFit/>
            </a:bodyPr>
            <a:lstStyle/>
            <a:p>
              <a:r>
                <a:rPr lang="it-IT" sz="2000" b="1" dirty="0">
                  <a:solidFill>
                    <a:srgbClr val="FF0000"/>
                  </a:solidFill>
                  <a:effectLst>
                    <a:outerShdw blurRad="38100" dist="38100" dir="2700000" algn="tl">
                      <a:srgbClr val="000000">
                        <a:alpha val="43137"/>
                      </a:srgbClr>
                    </a:outerShdw>
                  </a:effectLst>
                  <a:latin typeface="Comic Sans MS" panose="030F0702030302020204" pitchFamily="66" charset="0"/>
                </a:rPr>
                <a:t>Europa: sistemi sanitari a </a:t>
              </a:r>
              <a:r>
                <a:rPr lang="it-IT"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confronto</a:t>
              </a:r>
              <a:endParaRPr lang="it-IT" sz="20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pic>
          <p:nvPicPr>
            <p:cNvPr id="10" name="Immagine 9"/>
            <p:cNvPicPr>
              <a:picLocks noChangeAspect="1"/>
            </p:cNvPicPr>
            <p:nvPr/>
          </p:nvPicPr>
          <p:blipFill>
            <a:blip r:embed="rId3"/>
            <a:stretch>
              <a:fillRect/>
            </a:stretch>
          </p:blipFill>
          <p:spPr>
            <a:xfrm>
              <a:off x="3360365" y="235901"/>
              <a:ext cx="681284" cy="775457"/>
            </a:xfrm>
            <a:prstGeom prst="rect">
              <a:avLst/>
            </a:prstGeom>
          </p:spPr>
        </p:pic>
      </p:grpSp>
    </p:spTree>
    <p:extLst>
      <p:ext uri="{BB962C8B-B14F-4D97-AF65-F5344CB8AC3E}">
        <p14:creationId xmlns:p14="http://schemas.microsoft.com/office/powerpoint/2010/main" val="2007016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942082" y="1537478"/>
            <a:ext cx="8487918" cy="5170646"/>
          </a:xfrm>
          <a:prstGeom prst="rect">
            <a:avLst/>
          </a:prstGeom>
          <a:noFill/>
        </p:spPr>
        <p:txBody>
          <a:bodyPr wrap="square" rtlCol="0">
            <a:spAutoFit/>
          </a:bodyPr>
          <a:lstStyle/>
          <a:p>
            <a:pPr>
              <a:spcAft>
                <a:spcPts val="1200"/>
              </a:spcAft>
            </a:pPr>
            <a:r>
              <a:rPr lang="it-IT" sz="2400" b="1" dirty="0" smtClean="0">
                <a:solidFill>
                  <a:srgbClr val="FF0000"/>
                </a:solidFill>
              </a:rPr>
              <a:t>Possibili </a:t>
            </a:r>
            <a:r>
              <a:rPr lang="it-IT" sz="2400" b="1" dirty="0">
                <a:solidFill>
                  <a:srgbClr val="FF0000"/>
                </a:solidFill>
              </a:rPr>
              <a:t>argomenti da approfondire</a:t>
            </a:r>
          </a:p>
          <a:p>
            <a:pPr marL="539750" indent="-539750">
              <a:spcAft>
                <a:spcPts val="1200"/>
              </a:spcAft>
              <a:buClr>
                <a:srgbClr val="FF0000"/>
              </a:buClr>
              <a:buSzPct val="110000"/>
              <a:buFont typeface="Wingdings" panose="05000000000000000000" pitchFamily="2" charset="2"/>
              <a:buChar char="Ø"/>
            </a:pPr>
            <a:r>
              <a:rPr lang="it-IT" sz="2400" dirty="0">
                <a:solidFill>
                  <a:srgbClr val="002060"/>
                </a:solidFill>
              </a:rPr>
              <a:t>Accesso ai farmaci e ai test </a:t>
            </a:r>
            <a:r>
              <a:rPr lang="it-IT" sz="2400" dirty="0" smtClean="0">
                <a:solidFill>
                  <a:srgbClr val="002060"/>
                </a:solidFill>
              </a:rPr>
              <a:t>diagnostici</a:t>
            </a:r>
          </a:p>
          <a:p>
            <a:pPr marL="539750" indent="-539750">
              <a:spcAft>
                <a:spcPts val="1200"/>
              </a:spcAft>
              <a:buClr>
                <a:srgbClr val="FF0000"/>
              </a:buClr>
              <a:buSzPct val="110000"/>
              <a:buFont typeface="Wingdings" panose="05000000000000000000" pitchFamily="2" charset="2"/>
              <a:buChar char="Ø"/>
            </a:pPr>
            <a:r>
              <a:rPr lang="it-IT" sz="2400" dirty="0" smtClean="0">
                <a:solidFill>
                  <a:srgbClr val="002060"/>
                </a:solidFill>
              </a:rPr>
              <a:t>Servizi per </a:t>
            </a:r>
            <a:r>
              <a:rPr lang="it-IT" sz="2400" dirty="0">
                <a:solidFill>
                  <a:srgbClr val="002060"/>
                </a:solidFill>
              </a:rPr>
              <a:t>le persone con </a:t>
            </a:r>
            <a:r>
              <a:rPr lang="it-IT" sz="2400" dirty="0" smtClean="0">
                <a:solidFill>
                  <a:srgbClr val="002060"/>
                </a:solidFill>
              </a:rPr>
              <a:t>disabilità</a:t>
            </a:r>
          </a:p>
          <a:p>
            <a:pPr marL="539750" indent="-539750">
              <a:spcAft>
                <a:spcPts val="1200"/>
              </a:spcAft>
              <a:buClr>
                <a:srgbClr val="FF0000"/>
              </a:buClr>
              <a:buSzPct val="110000"/>
              <a:buFont typeface="Wingdings" panose="05000000000000000000" pitchFamily="2" charset="2"/>
              <a:buChar char="Ø"/>
            </a:pPr>
            <a:r>
              <a:rPr lang="it-IT" sz="2400" dirty="0" smtClean="0">
                <a:solidFill>
                  <a:srgbClr val="002060"/>
                </a:solidFill>
              </a:rPr>
              <a:t>Servizi </a:t>
            </a:r>
            <a:r>
              <a:rPr lang="it-IT" sz="2400" dirty="0">
                <a:solidFill>
                  <a:srgbClr val="002060"/>
                </a:solidFill>
              </a:rPr>
              <a:t>per le donne in </a:t>
            </a:r>
            <a:r>
              <a:rPr lang="it-IT" sz="2400" dirty="0" smtClean="0">
                <a:solidFill>
                  <a:srgbClr val="002060"/>
                </a:solidFill>
              </a:rPr>
              <a:t>gravidanza</a:t>
            </a:r>
          </a:p>
          <a:p>
            <a:pPr marL="539750" indent="-539750">
              <a:spcAft>
                <a:spcPts val="1200"/>
              </a:spcAft>
              <a:buClr>
                <a:srgbClr val="FF0000"/>
              </a:buClr>
              <a:buSzPct val="110000"/>
              <a:buFont typeface="Wingdings" panose="05000000000000000000" pitchFamily="2" charset="2"/>
              <a:buChar char="Ø"/>
            </a:pPr>
            <a:r>
              <a:rPr lang="it-IT" sz="2400" dirty="0" smtClean="0">
                <a:solidFill>
                  <a:srgbClr val="002060"/>
                </a:solidFill>
              </a:rPr>
              <a:t>Diffusione </a:t>
            </a:r>
            <a:r>
              <a:rPr lang="it-IT" sz="2400" dirty="0">
                <a:solidFill>
                  <a:srgbClr val="002060"/>
                </a:solidFill>
              </a:rPr>
              <a:t>dell'assistenza territoriale e di quella </a:t>
            </a:r>
            <a:r>
              <a:rPr lang="it-IT" sz="2400" dirty="0" smtClean="0">
                <a:solidFill>
                  <a:srgbClr val="002060"/>
                </a:solidFill>
              </a:rPr>
              <a:t>domiciliare</a:t>
            </a:r>
          </a:p>
          <a:p>
            <a:pPr marL="539750" indent="-539750">
              <a:spcAft>
                <a:spcPts val="1200"/>
              </a:spcAft>
              <a:buClr>
                <a:srgbClr val="FF0000"/>
              </a:buClr>
              <a:buSzPct val="110000"/>
              <a:buFont typeface="Wingdings" panose="05000000000000000000" pitchFamily="2" charset="2"/>
              <a:buChar char="Ø"/>
            </a:pPr>
            <a:r>
              <a:rPr lang="it-IT" sz="2400" dirty="0" smtClean="0">
                <a:solidFill>
                  <a:srgbClr val="002060"/>
                </a:solidFill>
              </a:rPr>
              <a:t>Norme </a:t>
            </a:r>
            <a:r>
              <a:rPr lang="it-IT" sz="2400" dirty="0">
                <a:solidFill>
                  <a:srgbClr val="002060"/>
                </a:solidFill>
              </a:rPr>
              <a:t>per il ricovero e per la permanenza </a:t>
            </a:r>
            <a:r>
              <a:rPr lang="it-IT" sz="2400" dirty="0" smtClean="0">
                <a:solidFill>
                  <a:srgbClr val="002060"/>
                </a:solidFill>
              </a:rPr>
              <a:t>ospedaliera</a:t>
            </a:r>
          </a:p>
          <a:p>
            <a:pPr marL="539750" indent="-539750">
              <a:spcAft>
                <a:spcPts val="1200"/>
              </a:spcAft>
              <a:buClr>
                <a:srgbClr val="FF0000"/>
              </a:buClr>
              <a:buSzPct val="110000"/>
              <a:buFont typeface="Wingdings" panose="05000000000000000000" pitchFamily="2" charset="2"/>
              <a:buChar char="Ø"/>
            </a:pPr>
            <a:r>
              <a:rPr lang="it-IT" sz="2400" dirty="0" smtClean="0">
                <a:solidFill>
                  <a:srgbClr val="002060"/>
                </a:solidFill>
              </a:rPr>
              <a:t>Servizi assistenziali per gli anziani</a:t>
            </a:r>
          </a:p>
          <a:p>
            <a:pPr marL="539750" indent="-539750">
              <a:spcAft>
                <a:spcPts val="1200"/>
              </a:spcAft>
              <a:buClr>
                <a:srgbClr val="FF0000"/>
              </a:buClr>
              <a:buSzPct val="110000"/>
              <a:buFont typeface="Wingdings" panose="05000000000000000000" pitchFamily="2" charset="2"/>
              <a:buChar char="Ø"/>
            </a:pPr>
            <a:r>
              <a:rPr lang="it-IT" sz="2400" dirty="0" smtClean="0">
                <a:solidFill>
                  <a:srgbClr val="002060"/>
                </a:solidFill>
              </a:rPr>
              <a:t>Diffusione e accessibilità alle </a:t>
            </a:r>
            <a:r>
              <a:rPr lang="it-IT" sz="2400" dirty="0">
                <a:solidFill>
                  <a:srgbClr val="002060"/>
                </a:solidFill>
              </a:rPr>
              <a:t>Strutture Residenziali </a:t>
            </a:r>
            <a:r>
              <a:rPr lang="it-IT" sz="2400" dirty="0" smtClean="0">
                <a:solidFill>
                  <a:srgbClr val="002060"/>
                </a:solidFill>
              </a:rPr>
              <a:t>Sanitarie</a:t>
            </a:r>
          </a:p>
          <a:p>
            <a:pPr marL="539750" indent="-539750">
              <a:spcAft>
                <a:spcPts val="1200"/>
              </a:spcAft>
              <a:buClr>
                <a:srgbClr val="FF0000"/>
              </a:buClr>
              <a:buSzPct val="110000"/>
              <a:buFont typeface="Wingdings" panose="05000000000000000000" pitchFamily="2" charset="2"/>
              <a:buChar char="Ø"/>
            </a:pPr>
            <a:r>
              <a:rPr lang="it-IT" sz="2400" dirty="0" smtClean="0">
                <a:solidFill>
                  <a:srgbClr val="002060"/>
                </a:solidFill>
              </a:rPr>
              <a:t>...</a:t>
            </a:r>
            <a:endParaRPr lang="it-IT" sz="2400" dirty="0">
              <a:solidFill>
                <a:srgbClr val="002060"/>
              </a:solidFill>
            </a:endParaRPr>
          </a:p>
          <a:p>
            <a:pPr marL="342900" indent="-342900">
              <a:spcAft>
                <a:spcPts val="1200"/>
              </a:spcAft>
              <a:buFont typeface="Wingdings" panose="05000000000000000000" pitchFamily="2" charset="2"/>
              <a:buChar char="Ø"/>
            </a:pPr>
            <a:endParaRPr lang="it-IT" sz="2400" dirty="0" smtClean="0">
              <a:solidFill>
                <a:srgbClr val="002060"/>
              </a:solidFill>
            </a:endParaRPr>
          </a:p>
        </p:txBody>
      </p:sp>
      <p:grpSp>
        <p:nvGrpSpPr>
          <p:cNvPr id="11" name="Gruppo 10"/>
          <p:cNvGrpSpPr/>
          <p:nvPr/>
        </p:nvGrpSpPr>
        <p:grpSpPr>
          <a:xfrm>
            <a:off x="2601440" y="226757"/>
            <a:ext cx="7274108" cy="948588"/>
            <a:chOff x="3360365" y="235901"/>
            <a:chExt cx="7274108" cy="948588"/>
          </a:xfrm>
        </p:grpSpPr>
        <p:pic>
          <p:nvPicPr>
            <p:cNvPr id="3" name="Immagine 2" descr="Le tesi del salento | L'archivio delle tesi dei laureati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1247" y="235901"/>
              <a:ext cx="1503226" cy="948588"/>
            </a:xfrm>
            <a:prstGeom prst="rect">
              <a:avLst/>
            </a:prstGeom>
          </p:spPr>
        </p:pic>
        <p:sp>
          <p:nvSpPr>
            <p:cNvPr id="7" name="CasellaDiTesto 6"/>
            <p:cNvSpPr txBox="1"/>
            <p:nvPr/>
          </p:nvSpPr>
          <p:spPr>
            <a:xfrm>
              <a:off x="4246705" y="423184"/>
              <a:ext cx="4679486" cy="400110"/>
            </a:xfrm>
            <a:prstGeom prst="rect">
              <a:avLst/>
            </a:prstGeom>
            <a:noFill/>
            <a:effectLst>
              <a:softEdge rad="63500"/>
            </a:effectLst>
            <a:scene3d>
              <a:camera prst="orthographicFront"/>
              <a:lightRig rig="threePt" dir="t"/>
            </a:scene3d>
            <a:sp3d>
              <a:bevelT/>
            </a:sp3d>
          </p:spPr>
          <p:txBody>
            <a:bodyPr wrap="none" rtlCol="0">
              <a:spAutoFit/>
            </a:bodyPr>
            <a:lstStyle/>
            <a:p>
              <a:r>
                <a:rPr lang="it-IT" sz="2000" b="1" dirty="0">
                  <a:solidFill>
                    <a:srgbClr val="FF0000"/>
                  </a:solidFill>
                  <a:effectLst>
                    <a:outerShdw blurRad="38100" dist="38100" dir="2700000" algn="tl">
                      <a:srgbClr val="000000">
                        <a:alpha val="43137"/>
                      </a:srgbClr>
                    </a:outerShdw>
                  </a:effectLst>
                  <a:latin typeface="Comic Sans MS" panose="030F0702030302020204" pitchFamily="66" charset="0"/>
                </a:rPr>
                <a:t>Europa: sistemi sanitari a </a:t>
              </a:r>
              <a:r>
                <a:rPr lang="it-IT"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confronto</a:t>
              </a:r>
              <a:endParaRPr lang="it-IT" sz="20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pic>
          <p:nvPicPr>
            <p:cNvPr id="10" name="Immagine 9"/>
            <p:cNvPicPr>
              <a:picLocks noChangeAspect="1"/>
            </p:cNvPicPr>
            <p:nvPr/>
          </p:nvPicPr>
          <p:blipFill>
            <a:blip r:embed="rId3"/>
            <a:stretch>
              <a:fillRect/>
            </a:stretch>
          </p:blipFill>
          <p:spPr>
            <a:xfrm>
              <a:off x="3360365" y="235901"/>
              <a:ext cx="681284" cy="775457"/>
            </a:xfrm>
            <a:prstGeom prst="rect">
              <a:avLst/>
            </a:prstGeom>
          </p:spPr>
        </p:pic>
      </p:grpSp>
      <p:pic>
        <p:nvPicPr>
          <p:cNvPr id="5" name="Immagine 4" descr="CS Lazio: il Piano Sociale Regionale va approvato subito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6816" y="2639942"/>
            <a:ext cx="873224" cy="436612"/>
          </a:xfrm>
          <a:prstGeom prst="rect">
            <a:avLst/>
          </a:prstGeom>
        </p:spPr>
      </p:pic>
      <p:pic>
        <p:nvPicPr>
          <p:cNvPr id="6" name="Immagine 5" descr="Diabete e gravidanza: dobbiamo fare meglio - San Raffaele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5774" y="3076554"/>
            <a:ext cx="537946" cy="500290"/>
          </a:xfrm>
          <a:prstGeom prst="rect">
            <a:avLst/>
          </a:prstGeom>
        </p:spPr>
      </p:pic>
      <p:pic>
        <p:nvPicPr>
          <p:cNvPr id="8" name="Immagine 7" descr="NORMATIVA, SOMMINISTRARE FARMACI A SCUOLA... ~ BIANCO SUL NER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53720" y="2028151"/>
            <a:ext cx="472844" cy="504737"/>
          </a:xfrm>
          <a:prstGeom prst="rect">
            <a:avLst/>
          </a:prstGeom>
        </p:spPr>
      </p:pic>
      <p:pic>
        <p:nvPicPr>
          <p:cNvPr id="13" name="Immagine 12" descr="Attivati i piani assistenziali innovativi di assistenza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11425" y="3576844"/>
            <a:ext cx="764006" cy="490874"/>
          </a:xfrm>
          <a:prstGeom prst="rect">
            <a:avLst/>
          </a:prstGeom>
        </p:spPr>
      </p:pic>
      <p:pic>
        <p:nvPicPr>
          <p:cNvPr id="14" name="Immagine 13" descr="Il Comune di Lucca stanzia 15mila euro per l’assistenza ..."/>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60835" y="4833184"/>
            <a:ext cx="969205" cy="710750"/>
          </a:xfrm>
          <a:prstGeom prst="rect">
            <a:avLst/>
          </a:prstGeom>
        </p:spPr>
      </p:pic>
      <p:pic>
        <p:nvPicPr>
          <p:cNvPr id="15" name="Immagine 14" descr="CUIDADOS DE UNA ENFERMERA"/>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97871" y="4122801"/>
            <a:ext cx="593217" cy="493739"/>
          </a:xfrm>
          <a:prstGeom prst="rect">
            <a:avLst/>
          </a:prstGeom>
        </p:spPr>
      </p:pic>
      <p:pic>
        <p:nvPicPr>
          <p:cNvPr id="16" name="Immagine 15" descr="SENTENZA DELLA CORTE COSTITUZIONALE SULLE LINGUE STRANIERE ..."/>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69664" y="5699760"/>
            <a:ext cx="621792" cy="621792"/>
          </a:xfrm>
          <a:prstGeom prst="rect">
            <a:avLst/>
          </a:prstGeom>
        </p:spPr>
      </p:pic>
    </p:spTree>
    <p:extLst>
      <p:ext uri="{BB962C8B-B14F-4D97-AF65-F5344CB8AC3E}">
        <p14:creationId xmlns:p14="http://schemas.microsoft.com/office/powerpoint/2010/main" val="3302244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67130" y="2116545"/>
            <a:ext cx="9094920" cy="3416320"/>
          </a:xfrm>
          <a:prstGeom prst="rect">
            <a:avLst/>
          </a:prstGeom>
          <a:noFill/>
        </p:spPr>
        <p:txBody>
          <a:bodyPr wrap="square" rtlCol="0">
            <a:spAutoFit/>
          </a:bodyPr>
          <a:lstStyle/>
          <a:p>
            <a:r>
              <a:rPr lang="it-IT" sz="2400" b="1" dirty="0" smtClean="0">
                <a:solidFill>
                  <a:srgbClr val="FF0000"/>
                </a:solidFill>
              </a:rPr>
              <a:t>                                   Data prima riunione:</a:t>
            </a:r>
            <a:endParaRPr lang="it-IT" sz="2400" dirty="0">
              <a:solidFill>
                <a:srgbClr val="FF0000"/>
              </a:solidFill>
            </a:endParaRPr>
          </a:p>
          <a:p>
            <a:r>
              <a:rPr lang="it-IT" sz="2400" dirty="0" smtClean="0">
                <a:solidFill>
                  <a:srgbClr val="FF0000"/>
                </a:solidFill>
              </a:rPr>
              <a:t>                                   </a:t>
            </a:r>
            <a:r>
              <a:rPr lang="it-IT" sz="2400" dirty="0" smtClean="0">
                <a:solidFill>
                  <a:srgbClr val="002060"/>
                </a:solidFill>
              </a:rPr>
              <a:t>Lunedì 28 gennaio ore 17</a:t>
            </a:r>
          </a:p>
          <a:p>
            <a:endParaRPr lang="it-IT" sz="2400" dirty="0">
              <a:solidFill>
                <a:srgbClr val="002060"/>
              </a:solidFill>
            </a:endParaRPr>
          </a:p>
          <a:p>
            <a:endParaRPr lang="it-IT" sz="2400" b="1" dirty="0" smtClean="0">
              <a:solidFill>
                <a:srgbClr val="FF0000"/>
              </a:solidFill>
            </a:endParaRPr>
          </a:p>
          <a:p>
            <a:endParaRPr lang="it-IT" sz="2400" b="1" dirty="0">
              <a:solidFill>
                <a:srgbClr val="FF0000"/>
              </a:solidFill>
            </a:endParaRPr>
          </a:p>
          <a:p>
            <a:endParaRPr lang="it-IT" sz="2400" b="1" dirty="0" smtClean="0">
              <a:solidFill>
                <a:srgbClr val="FF0000"/>
              </a:solidFill>
            </a:endParaRPr>
          </a:p>
          <a:p>
            <a:endParaRPr lang="it-IT" sz="2400" b="1" dirty="0">
              <a:solidFill>
                <a:srgbClr val="FF0000"/>
              </a:solidFill>
            </a:endParaRPr>
          </a:p>
          <a:p>
            <a:r>
              <a:rPr lang="it-IT" sz="2400" b="1" dirty="0" smtClean="0">
                <a:solidFill>
                  <a:srgbClr val="FF0000"/>
                </a:solidFill>
              </a:rPr>
              <a:t>Sede:</a:t>
            </a:r>
            <a:endParaRPr lang="it-IT" sz="2400" dirty="0" smtClean="0">
              <a:solidFill>
                <a:srgbClr val="FF0000"/>
              </a:solidFill>
            </a:endParaRPr>
          </a:p>
          <a:p>
            <a:r>
              <a:rPr lang="it-IT" sz="2400" dirty="0" smtClean="0">
                <a:solidFill>
                  <a:srgbClr val="002060"/>
                </a:solidFill>
              </a:rPr>
              <a:t>Aula D Istituti Biologici </a:t>
            </a:r>
            <a:r>
              <a:rPr lang="it-IT" sz="2400" dirty="0" err="1" smtClean="0">
                <a:solidFill>
                  <a:srgbClr val="002060"/>
                </a:solidFill>
              </a:rPr>
              <a:t>B.go</a:t>
            </a:r>
            <a:r>
              <a:rPr lang="it-IT" sz="2400" dirty="0" smtClean="0">
                <a:solidFill>
                  <a:srgbClr val="002060"/>
                </a:solidFill>
              </a:rPr>
              <a:t> Roma</a:t>
            </a:r>
          </a:p>
        </p:txBody>
      </p:sp>
      <p:grpSp>
        <p:nvGrpSpPr>
          <p:cNvPr id="11" name="Gruppo 10"/>
          <p:cNvGrpSpPr/>
          <p:nvPr/>
        </p:nvGrpSpPr>
        <p:grpSpPr>
          <a:xfrm>
            <a:off x="2601440" y="226757"/>
            <a:ext cx="7274108" cy="948588"/>
            <a:chOff x="3360365" y="235901"/>
            <a:chExt cx="7274108" cy="948588"/>
          </a:xfrm>
        </p:grpSpPr>
        <p:pic>
          <p:nvPicPr>
            <p:cNvPr id="3" name="Immagine 2" descr="Le tesi del salento | L'archivio delle tesi dei laureati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1247" y="235901"/>
              <a:ext cx="1503226" cy="948588"/>
            </a:xfrm>
            <a:prstGeom prst="rect">
              <a:avLst/>
            </a:prstGeom>
          </p:spPr>
        </p:pic>
        <p:sp>
          <p:nvSpPr>
            <p:cNvPr id="7" name="CasellaDiTesto 6"/>
            <p:cNvSpPr txBox="1"/>
            <p:nvPr/>
          </p:nvSpPr>
          <p:spPr>
            <a:xfrm>
              <a:off x="4246705" y="423184"/>
              <a:ext cx="4679486" cy="400110"/>
            </a:xfrm>
            <a:prstGeom prst="rect">
              <a:avLst/>
            </a:prstGeom>
            <a:noFill/>
            <a:effectLst>
              <a:softEdge rad="63500"/>
            </a:effectLst>
            <a:scene3d>
              <a:camera prst="orthographicFront"/>
              <a:lightRig rig="threePt" dir="t"/>
            </a:scene3d>
            <a:sp3d>
              <a:bevelT/>
            </a:sp3d>
          </p:spPr>
          <p:txBody>
            <a:bodyPr wrap="none" rtlCol="0">
              <a:spAutoFit/>
            </a:bodyPr>
            <a:lstStyle/>
            <a:p>
              <a:r>
                <a:rPr lang="it-IT" sz="2000" b="1" dirty="0">
                  <a:solidFill>
                    <a:srgbClr val="FF0000"/>
                  </a:solidFill>
                  <a:effectLst>
                    <a:outerShdw blurRad="38100" dist="38100" dir="2700000" algn="tl">
                      <a:srgbClr val="000000">
                        <a:alpha val="43137"/>
                      </a:srgbClr>
                    </a:outerShdw>
                  </a:effectLst>
                  <a:latin typeface="Comic Sans MS" panose="030F0702030302020204" pitchFamily="66" charset="0"/>
                </a:rPr>
                <a:t>Europa: sistemi sanitari a </a:t>
              </a:r>
              <a:r>
                <a:rPr lang="it-IT" sz="2000" b="1" dirty="0" smtClean="0">
                  <a:solidFill>
                    <a:srgbClr val="FF0000"/>
                  </a:solidFill>
                  <a:effectLst>
                    <a:outerShdw blurRad="38100" dist="38100" dir="2700000" algn="tl">
                      <a:srgbClr val="000000">
                        <a:alpha val="43137"/>
                      </a:srgbClr>
                    </a:outerShdw>
                  </a:effectLst>
                  <a:latin typeface="Comic Sans MS" panose="030F0702030302020204" pitchFamily="66" charset="0"/>
                </a:rPr>
                <a:t>confronto</a:t>
              </a:r>
              <a:endParaRPr lang="it-IT" sz="2000" b="1" dirty="0">
                <a:solidFill>
                  <a:srgbClr val="FF0000"/>
                </a:solidFill>
                <a:effectLst>
                  <a:outerShdw blurRad="38100" dist="38100" dir="2700000" algn="tl">
                    <a:srgbClr val="000000">
                      <a:alpha val="43137"/>
                    </a:srgbClr>
                  </a:outerShdw>
                </a:effectLst>
                <a:latin typeface="Comic Sans MS" panose="030F0702030302020204" pitchFamily="66" charset="0"/>
              </a:endParaRPr>
            </a:p>
          </p:txBody>
        </p:sp>
        <p:pic>
          <p:nvPicPr>
            <p:cNvPr id="10" name="Immagine 9"/>
            <p:cNvPicPr>
              <a:picLocks noChangeAspect="1"/>
            </p:cNvPicPr>
            <p:nvPr/>
          </p:nvPicPr>
          <p:blipFill>
            <a:blip r:embed="rId3"/>
            <a:stretch>
              <a:fillRect/>
            </a:stretch>
          </p:blipFill>
          <p:spPr>
            <a:xfrm>
              <a:off x="3360365" y="235901"/>
              <a:ext cx="681284" cy="775457"/>
            </a:xfrm>
            <a:prstGeom prst="rect">
              <a:avLst/>
            </a:prstGeom>
          </p:spPr>
        </p:pic>
      </p:grpSp>
      <p:pic>
        <p:nvPicPr>
          <p:cNvPr id="4" name="Immagine 3"/>
          <p:cNvPicPr>
            <a:picLocks noChangeAspect="1"/>
          </p:cNvPicPr>
          <p:nvPr/>
        </p:nvPicPr>
        <p:blipFill rotWithShape="1">
          <a:blip r:embed="rId4"/>
          <a:srcRect t="4224"/>
          <a:stretch/>
        </p:blipFill>
        <p:spPr>
          <a:xfrm>
            <a:off x="6837177" y="4524497"/>
            <a:ext cx="1721607" cy="1354152"/>
          </a:xfrm>
          <a:prstGeom prst="rect">
            <a:avLst/>
          </a:prstGeom>
        </p:spPr>
      </p:pic>
      <p:pic>
        <p:nvPicPr>
          <p:cNvPr id="5" name="Immagine 4" descr="El Rincón de Sergarlo: Por qué marcarse un calendario d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0154" y="1943414"/>
            <a:ext cx="1725140" cy="1293855"/>
          </a:xfrm>
          <a:prstGeom prst="rect">
            <a:avLst/>
          </a:prstGeom>
        </p:spPr>
      </p:pic>
    </p:spTree>
    <p:extLst>
      <p:ext uri="{BB962C8B-B14F-4D97-AF65-F5344CB8AC3E}">
        <p14:creationId xmlns:p14="http://schemas.microsoft.com/office/powerpoint/2010/main" val="925561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450</Words>
  <Application>Microsoft Office PowerPoint</Application>
  <PresentationFormat>Widescreen</PresentationFormat>
  <Paragraphs>57</Paragraphs>
  <Slides>7</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7</vt:i4>
      </vt:variant>
    </vt:vector>
  </HeadingPairs>
  <TitlesOfParts>
    <vt:vector size="13" baseType="lpstr">
      <vt:lpstr>Arial</vt:lpstr>
      <vt:lpstr>Calibri</vt:lpstr>
      <vt:lpstr>Calibri Light</vt:lpstr>
      <vt:lpstr>Comic Sans MS</vt:lpstr>
      <vt:lpstr>Wingdings</vt:lpstr>
      <vt:lpstr>Tema di Office</vt:lpstr>
      <vt:lpstr>Presentazione standard di PowerPoint</vt:lpstr>
      <vt:lpstr>Presentazione standard di PowerPoint</vt:lpstr>
      <vt:lpstr>Il primo sistema sanitario nel mondo. Concepito in Inghilterra durante i bombardamenti nazisti su Londra</vt:lpstr>
      <vt:lpstr>Valori e concetti alla base di un sistema sanitario pubblico</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Roberto Leone</dc:creator>
  <cp:lastModifiedBy>Roberto Leone</cp:lastModifiedBy>
  <cp:revision>14</cp:revision>
  <dcterms:created xsi:type="dcterms:W3CDTF">2019-01-18T12:12:50Z</dcterms:created>
  <dcterms:modified xsi:type="dcterms:W3CDTF">2019-01-24T07:49:39Z</dcterms:modified>
</cp:coreProperties>
</file>