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9" r:id="rId2"/>
    <p:sldId id="267" r:id="rId3"/>
    <p:sldId id="276" r:id="rId4"/>
    <p:sldId id="266" r:id="rId5"/>
    <p:sldId id="271" r:id="rId6"/>
    <p:sldId id="279" r:id="rId7"/>
    <p:sldId id="283" r:id="rId8"/>
    <p:sldId id="289" r:id="rId9"/>
    <p:sldId id="263" r:id="rId10"/>
    <p:sldId id="274" r:id="rId11"/>
    <p:sldId id="270" r:id="rId12"/>
    <p:sldId id="268" r:id="rId13"/>
    <p:sldId id="288" r:id="rId14"/>
    <p:sldId id="269"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B2E"/>
    <a:srgbClr val="343433"/>
    <a:srgbClr val="1744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9"/>
    <p:restoredTop sz="94580"/>
  </p:normalViewPr>
  <p:slideViewPr>
    <p:cSldViewPr snapToGrid="0" snapToObjects="1" showGuides="1">
      <p:cViewPr varScale="1">
        <p:scale>
          <a:sx n="120" d="100"/>
          <a:sy n="120" d="100"/>
        </p:scale>
        <p:origin x="256"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8B5768-E5AD-7543-A47D-C338056A6248}" type="datetimeFigureOut">
              <a:rPr lang="it-IT" smtClean="0"/>
              <a:t>17/05/19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358ADD-0CE9-FF40-BD7A-7431B003EA74}" type="slidenum">
              <a:rPr lang="it-IT" smtClean="0"/>
              <a:t>‹N›</a:t>
            </a:fld>
            <a:endParaRPr lang="it-IT"/>
          </a:p>
        </p:txBody>
      </p:sp>
    </p:spTree>
    <p:extLst>
      <p:ext uri="{BB962C8B-B14F-4D97-AF65-F5344CB8AC3E}">
        <p14:creationId xmlns:p14="http://schemas.microsoft.com/office/powerpoint/2010/main" val="656888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358ADD-0CE9-FF40-BD7A-7431B003EA74}" type="slidenum">
              <a:rPr lang="it-IT" smtClean="0"/>
              <a:t>3</a:t>
            </a:fld>
            <a:endParaRPr lang="it-IT"/>
          </a:p>
        </p:txBody>
      </p:sp>
    </p:spTree>
    <p:extLst>
      <p:ext uri="{BB962C8B-B14F-4D97-AF65-F5344CB8AC3E}">
        <p14:creationId xmlns:p14="http://schemas.microsoft.com/office/powerpoint/2010/main" val="2362949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E3542D-983D-6246-961F-7C6B804FBAD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FFFB173-CD18-F544-8325-F76EFE2003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38FDFE2-4D23-6446-8716-E68EB8A9C8FA}"/>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5" name="Segnaposto piè di pagina 4">
            <a:extLst>
              <a:ext uri="{FF2B5EF4-FFF2-40B4-BE49-F238E27FC236}">
                <a16:creationId xmlns:a16="http://schemas.microsoft.com/office/drawing/2014/main" id="{6211377B-C16C-D74C-B8A3-340DDC4CC7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17243D-5AAB-BA42-A433-B0F29A71F68C}"/>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102111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204517-C92F-DC4D-AD7B-B2A7CC586FD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A49E050-6E0E-F441-869E-2FB4457F6780}"/>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217FC2E2-F03E-C046-9AEA-1B0A051B9624}"/>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5" name="Segnaposto piè di pagina 4">
            <a:extLst>
              <a:ext uri="{FF2B5EF4-FFF2-40B4-BE49-F238E27FC236}">
                <a16:creationId xmlns:a16="http://schemas.microsoft.com/office/drawing/2014/main" id="{4855880C-B697-0C4D-BA9A-E2B98A2D16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1FF60EB-464F-2C49-B801-455AE1C2E231}"/>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852423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92ADE8D-DF10-764F-A625-07041ED7F50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A089315-62C5-734E-8F73-1C27CF4C1BEC}"/>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444A9EB-3231-8E42-ABA8-15297ECE97E9}"/>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5" name="Segnaposto piè di pagina 4">
            <a:extLst>
              <a:ext uri="{FF2B5EF4-FFF2-40B4-BE49-F238E27FC236}">
                <a16:creationId xmlns:a16="http://schemas.microsoft.com/office/drawing/2014/main" id="{1FE53184-85C5-6E4F-9540-EF4A45F702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2369A3-06BB-A147-8CA2-15DFAC1B3C07}"/>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11560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9A048-7CB7-D940-9B18-CD4A16BD173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FC700BC-0D44-EE4E-9C29-5F49A2C377BE}"/>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AE13611-C901-1C46-BA55-6C8A0EA85412}"/>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5" name="Segnaposto piè di pagina 4">
            <a:extLst>
              <a:ext uri="{FF2B5EF4-FFF2-40B4-BE49-F238E27FC236}">
                <a16:creationId xmlns:a16="http://schemas.microsoft.com/office/drawing/2014/main" id="{917526ED-7AD0-3F47-AA7E-690E889244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7059E1E-2B98-9141-A011-9E79CF3B7F66}"/>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94172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31B1BB-12E5-0346-9924-E16CCE2BAD7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7BA862B-7D64-1243-B23C-239E307EEE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B602683-C73E-B342-8F13-05FA0E12CF90}"/>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5" name="Segnaposto piè di pagina 4">
            <a:extLst>
              <a:ext uri="{FF2B5EF4-FFF2-40B4-BE49-F238E27FC236}">
                <a16:creationId xmlns:a16="http://schemas.microsoft.com/office/drawing/2014/main" id="{8D10D3CE-8AF0-4245-8C4A-BCBED87683B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147425-2DD1-FD43-8953-2E55EA942B27}"/>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805047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C87664-752E-D047-8F7A-CDBE5DD46C9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7F45B07-4102-584C-AA46-2CC4245FF8CB}"/>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71C7C098-B097-8A46-AE88-B2CF7505441D}"/>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021CF7CC-66BD-614B-82E9-6B620AB083EC}"/>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6" name="Segnaposto piè di pagina 5">
            <a:extLst>
              <a:ext uri="{FF2B5EF4-FFF2-40B4-BE49-F238E27FC236}">
                <a16:creationId xmlns:a16="http://schemas.microsoft.com/office/drawing/2014/main" id="{0AAADFEE-0333-EA48-A9DC-B9EE380EC9E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CB683F6-9987-F84B-972D-F5287C202B33}"/>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295058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939BC0-B1E7-AC44-93E4-3F2D16A9ABC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4285D26-5D1C-324C-993A-E7445C3117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F8E9DF82-A523-ED44-9B59-0E5F35827A36}"/>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2B3A16BC-DD00-1B46-99E8-B1D9142A02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4B6537EA-1039-EF43-8110-4B0E8EC5319F}"/>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703684D2-E994-4040-A28E-878261EF56BA}"/>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8" name="Segnaposto piè di pagina 7">
            <a:extLst>
              <a:ext uri="{FF2B5EF4-FFF2-40B4-BE49-F238E27FC236}">
                <a16:creationId xmlns:a16="http://schemas.microsoft.com/office/drawing/2014/main" id="{B50AA2A7-84B8-E14D-BBF5-5150EEF23FB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3A85392-D0C8-4E4A-A4CD-E31581B3426D}"/>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1500717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202128-2DA5-F844-A27B-5DAC4936CBB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417B319-E7A4-2845-A5DC-85A47E004714}"/>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4" name="Segnaposto piè di pagina 3">
            <a:extLst>
              <a:ext uri="{FF2B5EF4-FFF2-40B4-BE49-F238E27FC236}">
                <a16:creationId xmlns:a16="http://schemas.microsoft.com/office/drawing/2014/main" id="{53A2A65B-4756-544B-8AC9-E783B7A082A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A7EFD71-CDFC-A042-8CA3-EB976BCF455F}"/>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1877183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1AE0B47-5AB6-D94D-B9A6-01A466342D61}"/>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3" name="Segnaposto piè di pagina 2">
            <a:extLst>
              <a:ext uri="{FF2B5EF4-FFF2-40B4-BE49-F238E27FC236}">
                <a16:creationId xmlns:a16="http://schemas.microsoft.com/office/drawing/2014/main" id="{92E1AA92-37B6-0241-A465-FE4D9AD8A77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E6362E8-0EAC-4D4B-8F0B-F0794AFDEC3E}"/>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2779921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E3C9DA-E2CF-584E-A061-2A7FF5D8639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07CA039-F216-E843-98D1-B03E331A6D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06137604-1F32-3145-8405-89CE3EC025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DC059FC8-BB89-9947-B3FD-58E6084080FD}"/>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6" name="Segnaposto piè di pagina 5">
            <a:extLst>
              <a:ext uri="{FF2B5EF4-FFF2-40B4-BE49-F238E27FC236}">
                <a16:creationId xmlns:a16="http://schemas.microsoft.com/office/drawing/2014/main" id="{B0360DD4-E2B4-6544-B7D0-C345A92A338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AF9E172-A011-3046-A393-2E5FEFF4F10A}"/>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11059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CBA387-25E6-8D42-BD5A-D1FA900AAF0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DC16B50-FBF2-AF47-AA69-5C51FC7A62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CBF0AA9-D9D2-9D47-8D00-FFA116F0FB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E3CED41-BC52-9641-80DC-9E5687375697}"/>
              </a:ext>
            </a:extLst>
          </p:cNvPr>
          <p:cNvSpPr>
            <a:spLocks noGrp="1"/>
          </p:cNvSpPr>
          <p:nvPr>
            <p:ph type="dt" sz="half" idx="10"/>
          </p:nvPr>
        </p:nvSpPr>
        <p:spPr/>
        <p:txBody>
          <a:bodyPr/>
          <a:lstStyle/>
          <a:p>
            <a:fld id="{BB0DAA83-F227-524F-9D54-223F1AFF65A8}" type="datetimeFigureOut">
              <a:rPr lang="it-IT" smtClean="0"/>
              <a:t>17/05/19</a:t>
            </a:fld>
            <a:endParaRPr lang="it-IT"/>
          </a:p>
        </p:txBody>
      </p:sp>
      <p:sp>
        <p:nvSpPr>
          <p:cNvPr id="6" name="Segnaposto piè di pagina 5">
            <a:extLst>
              <a:ext uri="{FF2B5EF4-FFF2-40B4-BE49-F238E27FC236}">
                <a16:creationId xmlns:a16="http://schemas.microsoft.com/office/drawing/2014/main" id="{8A8EA1BA-24D3-BB4B-BC4E-E36A23340E3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87BE543-1A8B-E748-8C82-CB6B5D83D6EB}"/>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382112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3A9CCE2-27E7-CE41-B485-D0B7B48777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19D289E-901A-E54E-97DF-2AA5732717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02D3E81-13E1-644D-A94D-2B6393E1F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DAA83-F227-524F-9D54-223F1AFF65A8}" type="datetimeFigureOut">
              <a:rPr lang="it-IT" smtClean="0"/>
              <a:t>17/05/19</a:t>
            </a:fld>
            <a:endParaRPr lang="it-IT"/>
          </a:p>
        </p:txBody>
      </p:sp>
      <p:sp>
        <p:nvSpPr>
          <p:cNvPr id="5" name="Segnaposto piè di pagina 4">
            <a:extLst>
              <a:ext uri="{FF2B5EF4-FFF2-40B4-BE49-F238E27FC236}">
                <a16:creationId xmlns:a16="http://schemas.microsoft.com/office/drawing/2014/main" id="{1EAB6F2B-625C-C249-8533-E8DB13BCB2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5F845B3-6180-A640-A668-65540B1755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373CF1-1ECB-7047-90AB-BC5464C25A9C}" type="slidenum">
              <a:rPr lang="it-IT" smtClean="0"/>
              <a:t>‹N›</a:t>
            </a:fld>
            <a:endParaRPr lang="it-IT"/>
          </a:p>
        </p:txBody>
      </p:sp>
    </p:spTree>
    <p:extLst>
      <p:ext uri="{BB962C8B-B14F-4D97-AF65-F5344CB8AC3E}">
        <p14:creationId xmlns:p14="http://schemas.microsoft.com/office/powerpoint/2010/main" val="256723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D634AF9F-7047-0E46-ADF5-62E780B96041}"/>
              </a:ext>
            </a:extLst>
          </p:cNvPr>
          <p:cNvPicPr>
            <a:picLocks noChangeAspect="1"/>
          </p:cNvPicPr>
          <p:nvPr/>
        </p:nvPicPr>
        <p:blipFill>
          <a:blip r:embed="rId2"/>
          <a:stretch>
            <a:fillRect/>
          </a:stretch>
        </p:blipFill>
        <p:spPr>
          <a:xfrm>
            <a:off x="0" y="0"/>
            <a:ext cx="12192000" cy="6858000"/>
          </a:xfrm>
          <a:prstGeom prst="rect">
            <a:avLst/>
          </a:prstGeom>
        </p:spPr>
      </p:pic>
      <p:sp>
        <p:nvSpPr>
          <p:cNvPr id="4" name="Rettangolo 3">
            <a:extLst>
              <a:ext uri="{FF2B5EF4-FFF2-40B4-BE49-F238E27FC236}">
                <a16:creationId xmlns:a16="http://schemas.microsoft.com/office/drawing/2014/main" id="{783D1D9F-BCD4-234F-B6E9-2B3BE1C9D6C6}"/>
              </a:ext>
            </a:extLst>
          </p:cNvPr>
          <p:cNvSpPr/>
          <p:nvPr/>
        </p:nvSpPr>
        <p:spPr>
          <a:xfrm>
            <a:off x="9078005" y="4234934"/>
            <a:ext cx="2831673" cy="2246769"/>
          </a:xfrm>
          <a:prstGeom prst="rect">
            <a:avLst/>
          </a:prstGeom>
        </p:spPr>
        <p:txBody>
          <a:bodyPr wrap="none">
            <a:spAutoFit/>
          </a:bodyPr>
          <a:lstStyle/>
          <a:p>
            <a:pPr algn="r"/>
            <a:r>
              <a:rPr lang="it-IT" sz="2000" b="1" dirty="0">
                <a:solidFill>
                  <a:schemeClr val="bg1"/>
                </a:solidFill>
              </a:rPr>
              <a:t>Beghini Marta</a:t>
            </a:r>
          </a:p>
          <a:p>
            <a:pPr algn="r"/>
            <a:r>
              <a:rPr lang="it-IT" sz="2000" b="1" dirty="0">
                <a:solidFill>
                  <a:schemeClr val="bg1"/>
                </a:solidFill>
              </a:rPr>
              <a:t>Boschetti Martina</a:t>
            </a:r>
          </a:p>
          <a:p>
            <a:pPr algn="r"/>
            <a:r>
              <a:rPr lang="it-IT" sz="2000" b="1" dirty="0" err="1">
                <a:solidFill>
                  <a:schemeClr val="bg1"/>
                </a:solidFill>
              </a:rPr>
              <a:t>Carli</a:t>
            </a:r>
            <a:r>
              <a:rPr lang="it-IT" sz="2000" b="1" dirty="0">
                <a:solidFill>
                  <a:schemeClr val="bg1"/>
                </a:solidFill>
              </a:rPr>
              <a:t> </a:t>
            </a:r>
            <a:r>
              <a:rPr lang="it-IT" sz="2000" b="1" dirty="0" err="1">
                <a:solidFill>
                  <a:schemeClr val="bg1"/>
                </a:solidFill>
              </a:rPr>
              <a:t>Maximiliano</a:t>
            </a:r>
            <a:endParaRPr lang="it-IT" sz="2000" b="1" dirty="0">
              <a:solidFill>
                <a:schemeClr val="bg1"/>
              </a:solidFill>
            </a:endParaRPr>
          </a:p>
          <a:p>
            <a:pPr algn="r"/>
            <a:r>
              <a:rPr lang="it-IT" sz="2000" b="1" dirty="0" err="1">
                <a:solidFill>
                  <a:schemeClr val="bg1"/>
                </a:solidFill>
              </a:rPr>
              <a:t>Feldtkeller</a:t>
            </a:r>
            <a:r>
              <a:rPr lang="it-IT" sz="2000" b="1" dirty="0">
                <a:solidFill>
                  <a:schemeClr val="bg1"/>
                </a:solidFill>
              </a:rPr>
              <a:t> Noemi Althea</a:t>
            </a:r>
          </a:p>
          <a:p>
            <a:pPr algn="r"/>
            <a:r>
              <a:rPr lang="it-IT" sz="2000" b="1" dirty="0">
                <a:solidFill>
                  <a:schemeClr val="bg1"/>
                </a:solidFill>
              </a:rPr>
              <a:t>Olivieri Riccardo</a:t>
            </a:r>
          </a:p>
          <a:p>
            <a:pPr algn="r"/>
            <a:r>
              <a:rPr lang="it-IT" sz="2000" b="1" dirty="0" err="1">
                <a:solidFill>
                  <a:schemeClr val="bg1"/>
                </a:solidFill>
              </a:rPr>
              <a:t>Rigobello</a:t>
            </a:r>
            <a:r>
              <a:rPr lang="it-IT" sz="2000" b="1" dirty="0">
                <a:solidFill>
                  <a:schemeClr val="bg1"/>
                </a:solidFill>
              </a:rPr>
              <a:t> Giuseppe</a:t>
            </a:r>
          </a:p>
          <a:p>
            <a:pPr algn="r"/>
            <a:r>
              <a:rPr lang="it-IT" sz="2000" b="1" dirty="0">
                <a:solidFill>
                  <a:schemeClr val="bg1"/>
                </a:solidFill>
              </a:rPr>
              <a:t>Rocco Luca</a:t>
            </a:r>
            <a:endParaRPr lang="it-IT" sz="2000" dirty="0"/>
          </a:p>
        </p:txBody>
      </p:sp>
    </p:spTree>
    <p:extLst>
      <p:ext uri="{BB962C8B-B14F-4D97-AF65-F5344CB8AC3E}">
        <p14:creationId xmlns:p14="http://schemas.microsoft.com/office/powerpoint/2010/main" val="23425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8" y="0"/>
            <a:ext cx="12200817"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755700" y="2764914"/>
            <a:ext cx="10662962" cy="611588"/>
          </a:xfrm>
        </p:spPr>
        <p:txBody>
          <a:bodyPr lIns="0" tIns="0" rIns="0" bIns="0" anchor="t" anchorCtr="0">
            <a:noAutofit/>
          </a:bodyPr>
          <a:lstStyle/>
          <a:p>
            <a:r>
              <a:rPr lang="it-IT" sz="3200" b="1" dirty="0">
                <a:solidFill>
                  <a:srgbClr val="FFDB2E"/>
                </a:solidFill>
                <a:latin typeface="+mn-lt"/>
              </a:rPr>
              <a:t>BIOPOLITICA E BIOPOTERE</a:t>
            </a:r>
            <a:endParaRPr lang="it-IT" sz="3200" dirty="0">
              <a:solidFill>
                <a:srgbClr val="FFDB2E"/>
              </a:solidFill>
              <a:latin typeface="+mn-lt"/>
            </a:endParaRP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445069" y="3786819"/>
            <a:ext cx="9404297" cy="2085975"/>
          </a:xfrm>
        </p:spPr>
        <p:txBody>
          <a:bodyPr lIns="0" tIns="0" rIns="0" bIns="0">
            <a:noAutofit/>
          </a:bodyPr>
          <a:lstStyle/>
          <a:p>
            <a:r>
              <a:rPr lang="it-IT" sz="2800" i="1" dirty="0" err="1">
                <a:solidFill>
                  <a:schemeClr val="bg1"/>
                </a:solidFill>
              </a:rPr>
              <a:t>Biopolitica</a:t>
            </a:r>
            <a:r>
              <a:rPr lang="it-IT" sz="2800" i="1" dirty="0">
                <a:solidFill>
                  <a:schemeClr val="bg1"/>
                </a:solidFill>
              </a:rPr>
              <a:t> è il ripensamento critico del significato della politica in relazione alla vita, divenuta oggetto di dominio e di controllo del potere. Il potere sulla vita è potere sull’uomo, inteso in un duplice significato: in senso individuale (come singolo corpo umano) e in senso </a:t>
            </a:r>
            <a:r>
              <a:rPr lang="it-IT" sz="2800" i="1">
                <a:solidFill>
                  <a:schemeClr val="bg1"/>
                </a:solidFill>
              </a:rPr>
              <a:t>collettivo (come </a:t>
            </a:r>
            <a:r>
              <a:rPr lang="it-IT" sz="2800" i="1" dirty="0">
                <a:solidFill>
                  <a:schemeClr val="bg1"/>
                </a:solidFill>
              </a:rPr>
              <a:t>intera specie umana). </a:t>
            </a:r>
          </a:p>
        </p:txBody>
      </p:sp>
      <p:sp>
        <p:nvSpPr>
          <p:cNvPr id="9" name="Sottotitolo 2">
            <a:extLst>
              <a:ext uri="{FF2B5EF4-FFF2-40B4-BE49-F238E27FC236}">
                <a16:creationId xmlns:a16="http://schemas.microsoft.com/office/drawing/2014/main" id="{859AED63-7787-1F4D-B3B0-52BF586CBEA4}"/>
              </a:ext>
            </a:extLst>
          </p:cNvPr>
          <p:cNvSpPr txBox="1">
            <a:spLocks/>
          </p:cNvSpPr>
          <p:nvPr/>
        </p:nvSpPr>
        <p:spPr>
          <a:xfrm>
            <a:off x="1324997" y="1657351"/>
            <a:ext cx="9524369" cy="1771650"/>
          </a:xfrm>
          <a:prstGeom prst="rect">
            <a:avLst/>
          </a:prstGeom>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sz="2800" i="1" dirty="0">
              <a:solidFill>
                <a:schemeClr val="bg1"/>
              </a:solidFill>
            </a:endParaRPr>
          </a:p>
          <a:p>
            <a:pPr algn="l"/>
            <a:endParaRPr lang="it-IT" sz="2800" dirty="0">
              <a:solidFill>
                <a:schemeClr val="bg1"/>
              </a:solidFill>
            </a:endParaRPr>
          </a:p>
        </p:txBody>
      </p:sp>
      <p:sp>
        <p:nvSpPr>
          <p:cNvPr id="12" name="Freccia giù 11">
            <a:extLst>
              <a:ext uri="{FF2B5EF4-FFF2-40B4-BE49-F238E27FC236}">
                <a16:creationId xmlns:a16="http://schemas.microsoft.com/office/drawing/2014/main" id="{682F8C8F-316E-5849-85B1-FEA916DCDD64}"/>
              </a:ext>
            </a:extLst>
          </p:cNvPr>
          <p:cNvSpPr/>
          <p:nvPr/>
        </p:nvSpPr>
        <p:spPr>
          <a:xfrm>
            <a:off x="5683391" y="3275125"/>
            <a:ext cx="927652" cy="371698"/>
          </a:xfrm>
          <a:prstGeom prst="downArrow">
            <a:avLst/>
          </a:prstGeom>
          <a:solidFill>
            <a:srgbClr val="FFDB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42288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8" y="0"/>
            <a:ext cx="12200817"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764519" y="2645049"/>
            <a:ext cx="10662962" cy="1439469"/>
          </a:xfrm>
        </p:spPr>
        <p:txBody>
          <a:bodyPr lIns="0" tIns="0" rIns="0" bIns="0" anchor="t" anchorCtr="0">
            <a:noAutofit/>
          </a:bodyPr>
          <a:lstStyle/>
          <a:p>
            <a:r>
              <a:rPr lang="it-IT" sz="3200" b="1" dirty="0">
                <a:solidFill>
                  <a:srgbClr val="FFDB2E"/>
                </a:solidFill>
                <a:latin typeface="+mn-lt"/>
              </a:rPr>
              <a:t>Il </a:t>
            </a:r>
            <a:r>
              <a:rPr lang="it-IT" sz="3200" b="1" dirty="0" err="1">
                <a:solidFill>
                  <a:srgbClr val="FFDB2E"/>
                </a:solidFill>
                <a:latin typeface="+mn-lt"/>
              </a:rPr>
              <a:t>biopotere</a:t>
            </a:r>
            <a:r>
              <a:rPr lang="it-IT" sz="3200" b="1" dirty="0">
                <a:solidFill>
                  <a:srgbClr val="FFDB2E"/>
                </a:solidFill>
                <a:latin typeface="+mn-lt"/>
              </a:rPr>
              <a:t> oggi nelle Commissioni territoriali</a:t>
            </a:r>
            <a:endParaRPr lang="it-IT" sz="3200" dirty="0">
              <a:solidFill>
                <a:srgbClr val="FFDB2E"/>
              </a:solidFill>
              <a:latin typeface="+mn-lt"/>
            </a:endParaRP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085403" y="3494647"/>
            <a:ext cx="10021194" cy="1429322"/>
          </a:xfrm>
        </p:spPr>
        <p:txBody>
          <a:bodyPr lIns="0" tIns="0" rIns="0" bIns="0">
            <a:noAutofit/>
          </a:bodyPr>
          <a:lstStyle/>
          <a:p>
            <a:r>
              <a:rPr lang="it-IT" sz="2800" dirty="0">
                <a:solidFill>
                  <a:schemeClr val="bg1"/>
                </a:solidFill>
              </a:rPr>
              <a:t>Il potere del traduttore, di chi stende il verbale, di chi fa le domande; il potere del certificato medico che attesta la fondatezza di una richiesta d’asilo.</a:t>
            </a:r>
          </a:p>
          <a:p>
            <a:pPr algn="l"/>
            <a:endParaRPr lang="it-IT" sz="2800" dirty="0">
              <a:solidFill>
                <a:schemeClr val="bg1"/>
              </a:solidFill>
            </a:endParaRPr>
          </a:p>
          <a:p>
            <a:pPr algn="l"/>
            <a:endParaRPr lang="it-IT" sz="2800" dirty="0">
              <a:solidFill>
                <a:schemeClr val="bg1"/>
              </a:solidFill>
            </a:endParaRPr>
          </a:p>
        </p:txBody>
      </p:sp>
      <p:sp>
        <p:nvSpPr>
          <p:cNvPr id="3" name="CasellaDiTesto 2">
            <a:extLst>
              <a:ext uri="{FF2B5EF4-FFF2-40B4-BE49-F238E27FC236}">
                <a16:creationId xmlns:a16="http://schemas.microsoft.com/office/drawing/2014/main" id="{858A9F7F-9166-0B49-8B39-3CC4638E503D}"/>
              </a:ext>
            </a:extLst>
          </p:cNvPr>
          <p:cNvSpPr txBox="1"/>
          <p:nvPr/>
        </p:nvSpPr>
        <p:spPr>
          <a:xfrm>
            <a:off x="1085403" y="4833258"/>
            <a:ext cx="10021194" cy="1661993"/>
          </a:xfrm>
          <a:prstGeom prst="rect">
            <a:avLst/>
          </a:prstGeom>
          <a:noFill/>
        </p:spPr>
        <p:txBody>
          <a:bodyPr wrap="square" rtlCol="0">
            <a:spAutoFit/>
          </a:bodyPr>
          <a:lstStyle/>
          <a:p>
            <a:pPr algn="ctr"/>
            <a:r>
              <a:rPr lang="it-IT" sz="2800" dirty="0">
                <a:solidFill>
                  <a:schemeClr val="bg1"/>
                </a:solidFill>
              </a:rPr>
              <a:t>La traduzione dell’intraducibilità della vita attraverso una nuova identità, maneggiabile e organizzabile dalla cultura e dal sapere delle stato di accoglienza.</a:t>
            </a:r>
            <a:endParaRPr lang="it-IT" sz="2800" i="1" dirty="0">
              <a:solidFill>
                <a:schemeClr val="bg1"/>
              </a:solidFill>
            </a:endParaRPr>
          </a:p>
          <a:p>
            <a:endParaRPr lang="it-IT" dirty="0"/>
          </a:p>
        </p:txBody>
      </p:sp>
    </p:spTree>
    <p:extLst>
      <p:ext uri="{BB962C8B-B14F-4D97-AF65-F5344CB8AC3E}">
        <p14:creationId xmlns:p14="http://schemas.microsoft.com/office/powerpoint/2010/main" val="2337122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8" y="0"/>
            <a:ext cx="12200817"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2059832" y="2602598"/>
            <a:ext cx="8054701" cy="720435"/>
          </a:xfrm>
        </p:spPr>
        <p:txBody>
          <a:bodyPr lIns="0" tIns="0" rIns="0" bIns="0" anchor="t" anchorCtr="0">
            <a:noAutofit/>
          </a:bodyPr>
          <a:lstStyle/>
          <a:p>
            <a:r>
              <a:rPr lang="it-IT" sz="3200" b="1" dirty="0">
                <a:solidFill>
                  <a:srgbClr val="FFDB2E"/>
                </a:solidFill>
                <a:latin typeface="+mn-lt"/>
              </a:rPr>
              <a:t>Vulnerabilità narrativa nella vita del migrante</a:t>
            </a:r>
            <a:endParaRPr lang="it-IT" sz="3200" dirty="0">
              <a:solidFill>
                <a:srgbClr val="FFDB2E"/>
              </a:solidFill>
              <a:latin typeface="+mn-lt"/>
            </a:endParaRP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324997" y="3506217"/>
            <a:ext cx="9524369" cy="1655762"/>
          </a:xfrm>
        </p:spPr>
        <p:txBody>
          <a:bodyPr lIns="0" tIns="0" rIns="0" bIns="0">
            <a:noAutofit/>
          </a:bodyPr>
          <a:lstStyle/>
          <a:p>
            <a:r>
              <a:rPr lang="it-IT" sz="2800" i="1" dirty="0">
                <a:solidFill>
                  <a:schemeClr val="bg1"/>
                </a:solidFill>
              </a:rPr>
              <a:t>«Obbligare una persona a raccontarsi in un certo modo, la rende vulnerabile, perché quel racconto non è semplice: il soggetto si indebolisce, perché le dinamiche della narrazione in relazione all’aspettativa di chi gli sta di fronte, sono molto complesse»</a:t>
            </a:r>
          </a:p>
          <a:p>
            <a:pPr algn="l"/>
            <a:endParaRPr lang="it-IT" sz="2800" i="1" dirty="0">
              <a:solidFill>
                <a:schemeClr val="bg1"/>
              </a:solidFill>
            </a:endParaRPr>
          </a:p>
          <a:p>
            <a:pPr algn="l"/>
            <a:endParaRPr lang="it-IT" sz="2800" dirty="0">
              <a:solidFill>
                <a:schemeClr val="bg1"/>
              </a:solidFill>
            </a:endParaRPr>
          </a:p>
        </p:txBody>
      </p:sp>
      <p:sp>
        <p:nvSpPr>
          <p:cNvPr id="3" name="CasellaDiTesto 2">
            <a:extLst>
              <a:ext uri="{FF2B5EF4-FFF2-40B4-BE49-F238E27FC236}">
                <a16:creationId xmlns:a16="http://schemas.microsoft.com/office/drawing/2014/main" id="{9ED4EDD8-20C5-C142-81D0-848100A07890}"/>
              </a:ext>
            </a:extLst>
          </p:cNvPr>
          <p:cNvSpPr txBox="1"/>
          <p:nvPr/>
        </p:nvSpPr>
        <p:spPr>
          <a:xfrm>
            <a:off x="4712686" y="5250347"/>
            <a:ext cx="6136680" cy="523220"/>
          </a:xfrm>
          <a:prstGeom prst="rect">
            <a:avLst/>
          </a:prstGeom>
          <a:noFill/>
        </p:spPr>
        <p:txBody>
          <a:bodyPr wrap="none" rtlCol="0">
            <a:spAutoFit/>
          </a:bodyPr>
          <a:lstStyle/>
          <a:p>
            <a:r>
              <a:rPr lang="it-IT" sz="2800" b="1" dirty="0">
                <a:solidFill>
                  <a:srgbClr val="FFDB2E"/>
                </a:solidFill>
              </a:rPr>
              <a:t>M. </a:t>
            </a:r>
            <a:r>
              <a:rPr lang="it-IT" sz="2800" b="1" dirty="0" err="1">
                <a:solidFill>
                  <a:srgbClr val="FFDB2E"/>
                </a:solidFill>
              </a:rPr>
              <a:t>Prearo</a:t>
            </a:r>
            <a:r>
              <a:rPr lang="it-IT" sz="2800" b="1" dirty="0">
                <a:solidFill>
                  <a:srgbClr val="FFDB2E"/>
                </a:solidFill>
              </a:rPr>
              <a:t>, Dipartimento Scienze umane</a:t>
            </a:r>
            <a:endParaRPr lang="it-IT" sz="2800" b="1" i="1" dirty="0">
              <a:solidFill>
                <a:srgbClr val="FFDB2E"/>
              </a:solidFill>
            </a:endParaRPr>
          </a:p>
        </p:txBody>
      </p:sp>
    </p:spTree>
    <p:extLst>
      <p:ext uri="{BB962C8B-B14F-4D97-AF65-F5344CB8AC3E}">
        <p14:creationId xmlns:p14="http://schemas.microsoft.com/office/powerpoint/2010/main" val="716573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1" y="-2"/>
            <a:ext cx="12192000" cy="6858001"/>
          </a:xfrm>
          <a:prstGeom prst="rect">
            <a:avLst/>
          </a:prstGeom>
        </p:spPr>
      </p:pic>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11" name="Rettangolo 10">
            <a:extLst>
              <a:ext uri="{FF2B5EF4-FFF2-40B4-BE49-F238E27FC236}">
                <a16:creationId xmlns:a16="http://schemas.microsoft.com/office/drawing/2014/main" id="{FE14DE8D-2257-CB49-9E6D-5B16464A41C3}"/>
              </a:ext>
            </a:extLst>
          </p:cNvPr>
          <p:cNvSpPr/>
          <p:nvPr/>
        </p:nvSpPr>
        <p:spPr>
          <a:xfrm>
            <a:off x="1265583" y="2066561"/>
            <a:ext cx="9660835" cy="584775"/>
          </a:xfrm>
          <a:prstGeom prst="rect">
            <a:avLst/>
          </a:prstGeom>
        </p:spPr>
        <p:txBody>
          <a:bodyPr wrap="square">
            <a:spAutoFit/>
          </a:bodyPr>
          <a:lstStyle/>
          <a:p>
            <a:pPr algn="ctr"/>
            <a:r>
              <a:rPr lang="it-IT" sz="3200" b="1" dirty="0">
                <a:solidFill>
                  <a:srgbClr val="FFDB2E"/>
                </a:solidFill>
              </a:rPr>
              <a:t>Dai verbali delle Commissioni territoriali:</a:t>
            </a:r>
            <a:endParaRPr lang="it-IT" sz="3200" dirty="0">
              <a:solidFill>
                <a:srgbClr val="FFDB2E"/>
              </a:solidFill>
            </a:endParaRPr>
          </a:p>
        </p:txBody>
      </p:sp>
      <p:sp>
        <p:nvSpPr>
          <p:cNvPr id="2" name="CasellaDiTesto 1">
            <a:extLst>
              <a:ext uri="{FF2B5EF4-FFF2-40B4-BE49-F238E27FC236}">
                <a16:creationId xmlns:a16="http://schemas.microsoft.com/office/drawing/2014/main" id="{C0A98A6B-578D-C544-A72B-94CBAB51DF5B}"/>
              </a:ext>
            </a:extLst>
          </p:cNvPr>
          <p:cNvSpPr txBox="1"/>
          <p:nvPr/>
        </p:nvSpPr>
        <p:spPr>
          <a:xfrm>
            <a:off x="2" y="2773777"/>
            <a:ext cx="12191999" cy="3888244"/>
          </a:xfrm>
          <a:prstGeom prst="rect">
            <a:avLst/>
          </a:prstGeom>
          <a:noFill/>
        </p:spPr>
        <p:txBody>
          <a:bodyPr wrap="square" rtlCol="0">
            <a:spAutoFit/>
          </a:bodyPr>
          <a:lstStyle/>
          <a:p>
            <a:pPr algn="ctr">
              <a:spcAft>
                <a:spcPts val="50"/>
              </a:spcAft>
            </a:pPr>
            <a:r>
              <a:rPr lang="it-IT" sz="2400" i="1" dirty="0">
                <a:solidFill>
                  <a:schemeClr val="bg1"/>
                </a:solidFill>
              </a:rPr>
              <a:t>«Perché lei dice di temere per la sua vita al rientro nel suo Paese, se suo padre ha già pagato il riscatto ai Talebani per la sua liberazione?»</a:t>
            </a:r>
          </a:p>
          <a:p>
            <a:pPr algn="ctr">
              <a:spcAft>
                <a:spcPts val="50"/>
              </a:spcAft>
            </a:pPr>
            <a:endParaRPr lang="it-IT" sz="2400" i="1" dirty="0">
              <a:solidFill>
                <a:schemeClr val="bg1"/>
              </a:solidFill>
            </a:endParaRPr>
          </a:p>
          <a:p>
            <a:pPr algn="ctr">
              <a:spcAft>
                <a:spcPts val="50"/>
              </a:spcAft>
            </a:pPr>
            <a:r>
              <a:rPr lang="it-IT" sz="2400" i="1" dirty="0">
                <a:solidFill>
                  <a:schemeClr val="bg1"/>
                </a:solidFill>
              </a:rPr>
              <a:t>«Lei era già stata violentata prima di essere violentata?»</a:t>
            </a:r>
          </a:p>
          <a:p>
            <a:pPr algn="ctr">
              <a:spcAft>
                <a:spcPts val="50"/>
              </a:spcAft>
            </a:pPr>
            <a:endParaRPr lang="it-IT" sz="2400" i="1" dirty="0">
              <a:solidFill>
                <a:schemeClr val="bg1"/>
              </a:solidFill>
            </a:endParaRPr>
          </a:p>
          <a:p>
            <a:pPr algn="ctr">
              <a:spcAft>
                <a:spcPts val="50"/>
              </a:spcAft>
            </a:pPr>
            <a:r>
              <a:rPr lang="it-IT" sz="2400" i="1" dirty="0">
                <a:solidFill>
                  <a:schemeClr val="bg1"/>
                </a:solidFill>
              </a:rPr>
              <a:t>«Ha paura del maleficio dello </a:t>
            </a:r>
            <a:r>
              <a:rPr lang="it-IT" sz="2400" i="1" dirty="0" err="1">
                <a:solidFill>
                  <a:schemeClr val="bg1"/>
                </a:solidFill>
              </a:rPr>
              <a:t>Juju</a:t>
            </a:r>
            <a:r>
              <a:rPr lang="it-IT" sz="2400" i="1" dirty="0">
                <a:solidFill>
                  <a:schemeClr val="bg1"/>
                </a:solidFill>
              </a:rPr>
              <a:t> o di interventi concreti?»</a:t>
            </a:r>
          </a:p>
          <a:p>
            <a:pPr algn="ctr">
              <a:spcAft>
                <a:spcPts val="50"/>
              </a:spcAft>
            </a:pPr>
            <a:endParaRPr lang="it-IT" sz="2400" i="1" dirty="0">
              <a:solidFill>
                <a:schemeClr val="bg1"/>
              </a:solidFill>
            </a:endParaRPr>
          </a:p>
          <a:p>
            <a:pPr algn="ctr">
              <a:spcAft>
                <a:spcPts val="50"/>
              </a:spcAft>
            </a:pPr>
            <a:r>
              <a:rPr lang="it-IT" sz="2400" i="1" dirty="0">
                <a:solidFill>
                  <a:schemeClr val="bg1"/>
                </a:solidFill>
              </a:rPr>
              <a:t>«Lei dice di essere comunista. Ha letto Il Capitale?»</a:t>
            </a:r>
          </a:p>
          <a:p>
            <a:pPr algn="ctr">
              <a:spcAft>
                <a:spcPts val="50"/>
              </a:spcAft>
            </a:pPr>
            <a:endParaRPr lang="it-IT" sz="2400" i="1" dirty="0">
              <a:solidFill>
                <a:schemeClr val="bg1"/>
              </a:solidFill>
            </a:endParaRPr>
          </a:p>
          <a:p>
            <a:pPr algn="ctr">
              <a:spcAft>
                <a:spcPts val="50"/>
              </a:spcAft>
            </a:pPr>
            <a:r>
              <a:rPr lang="it-IT" sz="2400" i="1" dirty="0">
                <a:solidFill>
                  <a:schemeClr val="bg1"/>
                </a:solidFill>
              </a:rPr>
              <a:t>«Cosa fa per comportarsi da cristiano? Quali sono i comandamenti?»</a:t>
            </a:r>
          </a:p>
        </p:txBody>
      </p:sp>
    </p:spTree>
    <p:extLst>
      <p:ext uri="{BB962C8B-B14F-4D97-AF65-F5344CB8AC3E}">
        <p14:creationId xmlns:p14="http://schemas.microsoft.com/office/powerpoint/2010/main" val="4258800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8" y="0"/>
            <a:ext cx="12200817" cy="6858000"/>
          </a:xfrm>
          <a:prstGeom prst="rect">
            <a:avLst/>
          </a:prstGeom>
        </p:spPr>
      </p:pic>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429958" y="2771610"/>
            <a:ext cx="9524369" cy="2033472"/>
          </a:xfrm>
        </p:spPr>
        <p:txBody>
          <a:bodyPr lIns="0" tIns="0" rIns="0" bIns="0">
            <a:noAutofit/>
          </a:bodyPr>
          <a:lstStyle/>
          <a:p>
            <a:r>
              <a:rPr lang="it-IT" sz="2800" i="1" dirty="0">
                <a:solidFill>
                  <a:schemeClr val="bg1"/>
                </a:solidFill>
              </a:rPr>
              <a:t>«Verrà un giorno in cui ci sarà più rispetto dei diritti umani, più pace che guerre, più uguaglianza, più libertà che barbarie. Dove non ci saranno più persone che viaggiano in business </a:t>
            </a:r>
            <a:r>
              <a:rPr lang="it-IT" sz="2800" i="1" dirty="0" err="1">
                <a:solidFill>
                  <a:schemeClr val="bg1"/>
                </a:solidFill>
              </a:rPr>
              <a:t>class</a:t>
            </a:r>
            <a:r>
              <a:rPr lang="it-IT" sz="2800" i="1" dirty="0">
                <a:solidFill>
                  <a:schemeClr val="bg1"/>
                </a:solidFill>
              </a:rPr>
              <a:t> ed altre ammassate come merci umane provenienti da porti coloniali con le mani aggrappate alle onde nei mari dell’odio».</a:t>
            </a:r>
          </a:p>
          <a:p>
            <a:pPr algn="l"/>
            <a:endParaRPr lang="it-IT" sz="2800" dirty="0">
              <a:solidFill>
                <a:schemeClr val="bg1"/>
              </a:solidFill>
            </a:endParaRPr>
          </a:p>
        </p:txBody>
      </p:sp>
      <p:sp>
        <p:nvSpPr>
          <p:cNvPr id="2" name="CasellaDiTesto 1">
            <a:extLst>
              <a:ext uri="{FF2B5EF4-FFF2-40B4-BE49-F238E27FC236}">
                <a16:creationId xmlns:a16="http://schemas.microsoft.com/office/drawing/2014/main" id="{69C6BFF8-9E3F-8B4F-9EC4-ABB51F1B5176}"/>
              </a:ext>
            </a:extLst>
          </p:cNvPr>
          <p:cNvSpPr txBox="1"/>
          <p:nvPr/>
        </p:nvSpPr>
        <p:spPr>
          <a:xfrm>
            <a:off x="5878386" y="5085688"/>
            <a:ext cx="5075941" cy="523220"/>
          </a:xfrm>
          <a:prstGeom prst="rect">
            <a:avLst/>
          </a:prstGeom>
          <a:noFill/>
        </p:spPr>
        <p:txBody>
          <a:bodyPr wrap="none" rtlCol="0">
            <a:spAutoFit/>
          </a:bodyPr>
          <a:lstStyle/>
          <a:p>
            <a:r>
              <a:rPr lang="it-IT" sz="2800" b="1" dirty="0">
                <a:solidFill>
                  <a:srgbClr val="FFDB2E"/>
                </a:solidFill>
              </a:rPr>
              <a:t>Mimmo Lucano, Sindaco di Riace</a:t>
            </a:r>
            <a:endParaRPr lang="it-IT" sz="2800" b="1" i="1" dirty="0">
              <a:solidFill>
                <a:srgbClr val="FFDB2E"/>
              </a:solidFill>
            </a:endParaRPr>
          </a:p>
        </p:txBody>
      </p:sp>
    </p:spTree>
    <p:extLst>
      <p:ext uri="{BB962C8B-B14F-4D97-AF65-F5344CB8AC3E}">
        <p14:creationId xmlns:p14="http://schemas.microsoft.com/office/powerpoint/2010/main" val="2856894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8" y="0"/>
            <a:ext cx="12200817" cy="6858000"/>
          </a:xfrm>
          <a:prstGeom prst="rect">
            <a:avLst/>
          </a:prstGeom>
        </p:spPr>
      </p:pic>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142370" y="3065061"/>
            <a:ext cx="10662962" cy="1655762"/>
          </a:xfrm>
        </p:spPr>
        <p:txBody>
          <a:bodyPr lIns="0" tIns="0" rIns="0" bIns="0">
            <a:noAutofit/>
          </a:bodyPr>
          <a:lstStyle/>
          <a:p>
            <a:r>
              <a:rPr lang="it-IT" sz="3200" i="1" dirty="0">
                <a:solidFill>
                  <a:schemeClr val="bg1"/>
                </a:solidFill>
              </a:rPr>
              <a:t>«Ogni volta che l’uomo si è incontrato con l’altro,</a:t>
            </a:r>
          </a:p>
          <a:p>
            <a:r>
              <a:rPr lang="it-IT" sz="3200" i="1" dirty="0">
                <a:solidFill>
                  <a:schemeClr val="bg1"/>
                </a:solidFill>
              </a:rPr>
              <a:t> ha sempre avuto davanti a sé tre possibilità di scelta: </a:t>
            </a:r>
          </a:p>
          <a:p>
            <a:r>
              <a:rPr lang="it-IT" sz="3200" i="1" dirty="0">
                <a:solidFill>
                  <a:schemeClr val="bg1"/>
                </a:solidFill>
              </a:rPr>
              <a:t>fargli guerra, isolarsi dietro a un muro o stabilire un dialogo» </a:t>
            </a:r>
          </a:p>
          <a:p>
            <a:pPr algn="l"/>
            <a:endParaRPr lang="it-IT" sz="3200" b="1" i="1" dirty="0">
              <a:solidFill>
                <a:schemeClr val="bg1"/>
              </a:solidFill>
            </a:endParaRPr>
          </a:p>
        </p:txBody>
      </p:sp>
      <p:sp>
        <p:nvSpPr>
          <p:cNvPr id="2" name="CasellaDiTesto 1">
            <a:extLst>
              <a:ext uri="{FF2B5EF4-FFF2-40B4-BE49-F238E27FC236}">
                <a16:creationId xmlns:a16="http://schemas.microsoft.com/office/drawing/2014/main" id="{734E0C93-1677-4C4B-B8CC-20B93D9A8F9E}"/>
              </a:ext>
            </a:extLst>
          </p:cNvPr>
          <p:cNvSpPr txBox="1"/>
          <p:nvPr/>
        </p:nvSpPr>
        <p:spPr>
          <a:xfrm>
            <a:off x="7875322" y="5053832"/>
            <a:ext cx="3543342" cy="584775"/>
          </a:xfrm>
          <a:prstGeom prst="rect">
            <a:avLst/>
          </a:prstGeom>
          <a:noFill/>
        </p:spPr>
        <p:txBody>
          <a:bodyPr wrap="none" rtlCol="0">
            <a:spAutoFit/>
          </a:bodyPr>
          <a:lstStyle/>
          <a:p>
            <a:r>
              <a:rPr lang="it-IT" sz="3200" b="1" i="1" dirty="0">
                <a:solidFill>
                  <a:srgbClr val="FFDB2E"/>
                </a:solidFill>
              </a:rPr>
              <a:t>Richard </a:t>
            </a:r>
            <a:r>
              <a:rPr lang="it-IT" sz="3200" b="1" i="1" dirty="0" err="1">
                <a:solidFill>
                  <a:srgbClr val="FFDB2E"/>
                </a:solidFill>
              </a:rPr>
              <a:t>Kapuściński</a:t>
            </a:r>
            <a:endParaRPr lang="it-IT" sz="3200" b="1" i="1" dirty="0">
              <a:solidFill>
                <a:srgbClr val="FFDB2E"/>
              </a:solidFill>
            </a:endParaRPr>
          </a:p>
        </p:txBody>
      </p:sp>
    </p:spTree>
    <p:extLst>
      <p:ext uri="{BB962C8B-B14F-4D97-AF65-F5344CB8AC3E}">
        <p14:creationId xmlns:p14="http://schemas.microsoft.com/office/powerpoint/2010/main" val="2299076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3"/>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1924193" y="2329923"/>
            <a:ext cx="8343614" cy="855023"/>
          </a:xfrm>
        </p:spPr>
        <p:txBody>
          <a:bodyPr lIns="0" tIns="0" rIns="0" bIns="0" anchor="t" anchorCtr="0">
            <a:noAutofit/>
          </a:bodyPr>
          <a:lstStyle/>
          <a:p>
            <a:r>
              <a:rPr lang="el-GR" dirty="0">
                <a:solidFill>
                  <a:srgbClr val="FFDB2E"/>
                </a:solidFill>
              </a:rPr>
              <a:t> </a:t>
            </a:r>
            <a:r>
              <a:rPr lang="it-IT" sz="3200" b="1" dirty="0">
                <a:solidFill>
                  <a:srgbClr val="FFDB2E"/>
                </a:solidFill>
                <a:latin typeface="+mn-lt"/>
              </a:rPr>
              <a:t>Accoglienza nella tradizione giudaico-cristiana</a:t>
            </a: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7635" y="3314290"/>
            <a:ext cx="12192000" cy="1430612"/>
          </a:xfrm>
        </p:spPr>
        <p:txBody>
          <a:bodyPr lIns="0" tIns="0" rIns="0" bIns="0">
            <a:normAutofit/>
          </a:bodyPr>
          <a:lstStyle/>
          <a:p>
            <a:pPr>
              <a:lnSpc>
                <a:spcPct val="100000"/>
              </a:lnSpc>
              <a:spcBef>
                <a:spcPts val="0"/>
              </a:spcBef>
            </a:pPr>
            <a:r>
              <a:rPr lang="it-IT" sz="2800" i="1" dirty="0">
                <a:solidFill>
                  <a:schemeClr val="bg1"/>
                </a:solidFill>
              </a:rPr>
              <a:t>«All'aperto non passava la notte lo straniero e al viandante </a:t>
            </a:r>
          </a:p>
          <a:p>
            <a:pPr>
              <a:lnSpc>
                <a:spcPct val="100000"/>
              </a:lnSpc>
              <a:spcBef>
                <a:spcPts val="0"/>
              </a:spcBef>
            </a:pPr>
            <a:r>
              <a:rPr lang="it-IT" sz="2800" i="1" dirty="0">
                <a:solidFill>
                  <a:schemeClr val="bg1"/>
                </a:solidFill>
              </a:rPr>
              <a:t>aprivo le mie porte» </a:t>
            </a:r>
          </a:p>
          <a:p>
            <a:pPr>
              <a:lnSpc>
                <a:spcPct val="100000"/>
              </a:lnSpc>
            </a:pPr>
            <a:r>
              <a:rPr lang="it-IT" sz="2800" b="1" dirty="0">
                <a:solidFill>
                  <a:schemeClr val="bg1"/>
                </a:solidFill>
              </a:rPr>
              <a:t>Giobbe 31:32</a:t>
            </a:r>
          </a:p>
          <a:p>
            <a:pPr>
              <a:lnSpc>
                <a:spcPct val="100000"/>
              </a:lnSpc>
            </a:pPr>
            <a:endParaRPr lang="it-IT" sz="2600" b="1" dirty="0">
              <a:solidFill>
                <a:schemeClr val="bg1"/>
              </a:solidFill>
            </a:endParaRPr>
          </a:p>
          <a:p>
            <a:pPr algn="l"/>
            <a:endParaRPr lang="it-IT" sz="2800" b="1" dirty="0">
              <a:solidFill>
                <a:schemeClr val="bg1"/>
              </a:solidFill>
            </a:endParaRPr>
          </a:p>
          <a:p>
            <a:pPr algn="l"/>
            <a:endParaRPr lang="it-IT" sz="2800" b="1" dirty="0">
              <a:solidFill>
                <a:schemeClr val="bg1"/>
              </a:solidFill>
            </a:endParaRPr>
          </a:p>
        </p:txBody>
      </p:sp>
      <p:sp>
        <p:nvSpPr>
          <p:cNvPr id="3" name="Rettangolo 2">
            <a:extLst>
              <a:ext uri="{FF2B5EF4-FFF2-40B4-BE49-F238E27FC236}">
                <a16:creationId xmlns:a16="http://schemas.microsoft.com/office/drawing/2014/main" id="{A7ED48DC-C693-0746-975C-19ACD2CD57E4}"/>
              </a:ext>
            </a:extLst>
          </p:cNvPr>
          <p:cNvSpPr/>
          <p:nvPr/>
        </p:nvSpPr>
        <p:spPr>
          <a:xfrm>
            <a:off x="0" y="4996936"/>
            <a:ext cx="12174365" cy="1609030"/>
          </a:xfrm>
          <a:prstGeom prst="rect">
            <a:avLst/>
          </a:prstGeom>
        </p:spPr>
        <p:txBody>
          <a:bodyPr wrap="square">
            <a:spAutoFit/>
          </a:bodyPr>
          <a:lstStyle/>
          <a:p>
            <a:pPr algn="ctr">
              <a:lnSpc>
                <a:spcPct val="120000"/>
              </a:lnSpc>
              <a:spcBef>
                <a:spcPts val="0"/>
              </a:spcBef>
            </a:pPr>
            <a:r>
              <a:rPr lang="it-IT" sz="2800" i="1" dirty="0">
                <a:solidFill>
                  <a:schemeClr val="bg1"/>
                </a:solidFill>
              </a:rPr>
              <a:t>«Il forestiero che soggiorna fra voi, lo tratterete come colui ch’è nato fra voi; </a:t>
            </a:r>
          </a:p>
          <a:p>
            <a:pPr algn="ctr">
              <a:lnSpc>
                <a:spcPct val="120000"/>
              </a:lnSpc>
              <a:spcBef>
                <a:spcPts val="0"/>
              </a:spcBef>
            </a:pPr>
            <a:r>
              <a:rPr lang="it-IT" sz="2800" i="1" dirty="0">
                <a:solidFill>
                  <a:schemeClr val="bg1"/>
                </a:solidFill>
              </a:rPr>
              <a:t>tu l’amerai come te stesso</a:t>
            </a:r>
            <a:r>
              <a:rPr lang="it-IT" sz="2800" dirty="0">
                <a:solidFill>
                  <a:schemeClr val="bg1"/>
                </a:solidFill>
              </a:rPr>
              <a:t>» </a:t>
            </a:r>
          </a:p>
          <a:p>
            <a:pPr algn="ctr">
              <a:lnSpc>
                <a:spcPct val="120000"/>
              </a:lnSpc>
            </a:pPr>
            <a:r>
              <a:rPr lang="it-IT" sz="2800" b="1" dirty="0">
                <a:solidFill>
                  <a:schemeClr val="bg1"/>
                </a:solidFill>
              </a:rPr>
              <a:t>Levitico 19:32-33</a:t>
            </a:r>
          </a:p>
        </p:txBody>
      </p:sp>
    </p:spTree>
    <p:extLst>
      <p:ext uri="{BB962C8B-B14F-4D97-AF65-F5344CB8AC3E}">
        <p14:creationId xmlns:p14="http://schemas.microsoft.com/office/powerpoint/2010/main" val="1719388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8" y="0"/>
            <a:ext cx="12200817" cy="6858000"/>
          </a:xfrm>
          <a:prstGeom prst="rect">
            <a:avLst/>
          </a:prstGeom>
        </p:spPr>
      </p:pic>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087912" y="3774478"/>
            <a:ext cx="10016176" cy="2438732"/>
          </a:xfrm>
        </p:spPr>
        <p:txBody>
          <a:bodyPr lIns="0" tIns="0" rIns="0" bIns="0">
            <a:noAutofit/>
          </a:bodyPr>
          <a:lstStyle/>
          <a:p>
            <a:r>
              <a:rPr lang="it-IT" sz="2800" dirty="0">
                <a:solidFill>
                  <a:schemeClr val="bg1"/>
                </a:solidFill>
              </a:rPr>
              <a:t>L’ospitalità di Abramo agli stranieri alle querce di </a:t>
            </a:r>
            <a:r>
              <a:rPr lang="it-IT" sz="2800" dirty="0" err="1">
                <a:solidFill>
                  <a:schemeClr val="bg1"/>
                </a:solidFill>
              </a:rPr>
              <a:t>Mamrè</a:t>
            </a:r>
            <a:r>
              <a:rPr lang="it-IT" sz="2800" dirty="0">
                <a:solidFill>
                  <a:schemeClr val="bg1"/>
                </a:solidFill>
              </a:rPr>
              <a:t>:</a:t>
            </a:r>
          </a:p>
          <a:p>
            <a:endParaRPr lang="it-IT" sz="2800" dirty="0">
              <a:solidFill>
                <a:schemeClr val="bg1"/>
              </a:solidFill>
            </a:endParaRPr>
          </a:p>
          <a:p>
            <a:r>
              <a:rPr lang="it-IT" sz="2800" dirty="0">
                <a:solidFill>
                  <a:schemeClr val="bg1"/>
                </a:solidFill>
              </a:rPr>
              <a:t>«</a:t>
            </a:r>
            <a:r>
              <a:rPr lang="it-IT" sz="2800" i="1" dirty="0">
                <a:solidFill>
                  <a:schemeClr val="bg1"/>
                </a:solidFill>
              </a:rPr>
              <a:t>Lavatevi…accomodatevi…ristoratevi</a:t>
            </a:r>
            <a:r>
              <a:rPr lang="it-IT" sz="2800" dirty="0">
                <a:solidFill>
                  <a:schemeClr val="bg1"/>
                </a:solidFill>
              </a:rPr>
              <a:t>»</a:t>
            </a:r>
            <a:endParaRPr lang="it-IT" sz="2800" b="1" dirty="0">
              <a:solidFill>
                <a:schemeClr val="bg1"/>
              </a:solidFill>
            </a:endParaRPr>
          </a:p>
          <a:p>
            <a:r>
              <a:rPr lang="it-IT" sz="2800" b="1" dirty="0">
                <a:solidFill>
                  <a:schemeClr val="bg1"/>
                </a:solidFill>
              </a:rPr>
              <a:t>Genesi 18:10-13 </a:t>
            </a:r>
          </a:p>
        </p:txBody>
      </p:sp>
      <p:sp>
        <p:nvSpPr>
          <p:cNvPr id="9" name="Titolo 1">
            <a:extLst>
              <a:ext uri="{FF2B5EF4-FFF2-40B4-BE49-F238E27FC236}">
                <a16:creationId xmlns:a16="http://schemas.microsoft.com/office/drawing/2014/main" id="{F50AEABD-AB5E-6D4E-81C0-FC6D2BE27581}"/>
              </a:ext>
            </a:extLst>
          </p:cNvPr>
          <p:cNvSpPr txBox="1">
            <a:spLocks/>
          </p:cNvSpPr>
          <p:nvPr/>
        </p:nvSpPr>
        <p:spPr>
          <a:xfrm>
            <a:off x="1924193" y="2329923"/>
            <a:ext cx="8343614" cy="855023"/>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l-GR" dirty="0">
                <a:solidFill>
                  <a:srgbClr val="FFDB2E"/>
                </a:solidFill>
              </a:rPr>
              <a:t> </a:t>
            </a:r>
            <a:r>
              <a:rPr lang="it-IT" sz="3200" b="1" dirty="0">
                <a:solidFill>
                  <a:srgbClr val="FFDB2E"/>
                </a:solidFill>
                <a:latin typeface="+mn-lt"/>
              </a:rPr>
              <a:t>Accoglienza nella tradizione giudaico-cristiana</a:t>
            </a:r>
          </a:p>
        </p:txBody>
      </p:sp>
    </p:spTree>
    <p:extLst>
      <p:ext uri="{BB962C8B-B14F-4D97-AF65-F5344CB8AC3E}">
        <p14:creationId xmlns:p14="http://schemas.microsoft.com/office/powerpoint/2010/main" val="649238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7" y="0"/>
            <a:ext cx="12200817"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2839368" y="2329923"/>
            <a:ext cx="6495630" cy="826281"/>
          </a:xfrm>
        </p:spPr>
        <p:txBody>
          <a:bodyPr lIns="0" tIns="0" rIns="0" bIns="0" anchor="t" anchorCtr="0">
            <a:noAutofit/>
          </a:bodyPr>
          <a:lstStyle/>
          <a:p>
            <a:r>
              <a:rPr lang="el-GR" dirty="0">
                <a:solidFill>
                  <a:srgbClr val="FFDB2E"/>
                </a:solidFill>
              </a:rPr>
              <a:t> </a:t>
            </a:r>
            <a:r>
              <a:rPr lang="it-IT" sz="3200" b="1" dirty="0">
                <a:solidFill>
                  <a:srgbClr val="FFDB2E"/>
                </a:solidFill>
                <a:latin typeface="+mn-lt"/>
              </a:rPr>
              <a:t>Accoglienza nel Nuovo Testamento</a:t>
            </a: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264625" y="3429000"/>
            <a:ext cx="10016176" cy="2438732"/>
          </a:xfrm>
        </p:spPr>
        <p:txBody>
          <a:bodyPr lIns="0" tIns="0" rIns="0" bIns="0">
            <a:noAutofit/>
          </a:bodyPr>
          <a:lstStyle/>
          <a:p>
            <a:r>
              <a:rPr lang="it-IT" sz="2800" i="1" dirty="0">
                <a:solidFill>
                  <a:schemeClr val="bg1"/>
                </a:solidFill>
              </a:rPr>
              <a:t>«Quando ti abbiamo visto forestiero e ti abbiamo ospitato, o nudo e ti abbiamo vestito?»</a:t>
            </a:r>
          </a:p>
          <a:p>
            <a:endParaRPr lang="it-IT" sz="2800" i="1" dirty="0">
              <a:solidFill>
                <a:schemeClr val="bg1"/>
              </a:solidFill>
            </a:endParaRPr>
          </a:p>
          <a:p>
            <a:r>
              <a:rPr lang="it-IT" sz="2800" i="1" dirty="0">
                <a:solidFill>
                  <a:schemeClr val="bg1"/>
                </a:solidFill>
              </a:rPr>
              <a:t>«Ogni volta che non avete fato queste cose a uno di questi miei fratelli, non lo avete fatto a me»</a:t>
            </a:r>
          </a:p>
          <a:p>
            <a:pPr algn="l"/>
            <a:endParaRPr lang="it-IT" sz="2800" i="1" dirty="0">
              <a:solidFill>
                <a:schemeClr val="bg1"/>
              </a:solidFill>
            </a:endParaRPr>
          </a:p>
        </p:txBody>
      </p:sp>
      <p:sp>
        <p:nvSpPr>
          <p:cNvPr id="3" name="Rettangolo 2">
            <a:extLst>
              <a:ext uri="{FF2B5EF4-FFF2-40B4-BE49-F238E27FC236}">
                <a16:creationId xmlns:a16="http://schemas.microsoft.com/office/drawing/2014/main" id="{9E9F8F5E-4D62-2745-B156-5D602B16E622}"/>
              </a:ext>
            </a:extLst>
          </p:cNvPr>
          <p:cNvSpPr/>
          <p:nvPr/>
        </p:nvSpPr>
        <p:spPr>
          <a:xfrm>
            <a:off x="5094571" y="5761785"/>
            <a:ext cx="2992422" cy="523220"/>
          </a:xfrm>
          <a:prstGeom prst="rect">
            <a:avLst/>
          </a:prstGeom>
        </p:spPr>
        <p:txBody>
          <a:bodyPr wrap="none">
            <a:spAutoFit/>
          </a:bodyPr>
          <a:lstStyle/>
          <a:p>
            <a:r>
              <a:rPr lang="it-IT" sz="2800" b="1" dirty="0">
                <a:solidFill>
                  <a:schemeClr val="bg1"/>
                </a:solidFill>
              </a:rPr>
              <a:t> Matteo 25:38 e 45</a:t>
            </a:r>
            <a:endParaRPr lang="it-IT" sz="2800" dirty="0"/>
          </a:p>
        </p:txBody>
      </p:sp>
    </p:spTree>
    <p:extLst>
      <p:ext uri="{BB962C8B-B14F-4D97-AF65-F5344CB8AC3E}">
        <p14:creationId xmlns:p14="http://schemas.microsoft.com/office/powerpoint/2010/main" val="37436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8" y="0"/>
            <a:ext cx="12200817"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2393203" y="2116641"/>
            <a:ext cx="7387959" cy="1572270"/>
          </a:xfrm>
        </p:spPr>
        <p:txBody>
          <a:bodyPr lIns="0" tIns="0" rIns="0" bIns="0" anchor="t" anchorCtr="0">
            <a:noAutofit/>
          </a:bodyPr>
          <a:lstStyle/>
          <a:p>
            <a:r>
              <a:rPr lang="el-GR" dirty="0">
                <a:solidFill>
                  <a:srgbClr val="FFDB2E"/>
                </a:solidFill>
              </a:rPr>
              <a:t> </a:t>
            </a:r>
            <a:r>
              <a:rPr lang="it-IT" sz="3200" b="1" i="1" dirty="0" err="1">
                <a:solidFill>
                  <a:srgbClr val="FFDB2E"/>
                </a:solidFill>
                <a:latin typeface="+mn-lt"/>
              </a:rPr>
              <a:t>Hospitium</a:t>
            </a:r>
            <a:r>
              <a:rPr lang="it-IT" sz="3200" b="1" dirty="0">
                <a:solidFill>
                  <a:srgbClr val="FFDB2E"/>
                </a:solidFill>
                <a:latin typeface="+mn-lt"/>
              </a:rPr>
              <a:t> in età repubblicana</a:t>
            </a: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732236" y="3030472"/>
            <a:ext cx="8709892" cy="3543137"/>
          </a:xfrm>
        </p:spPr>
        <p:txBody>
          <a:bodyPr lIns="0" tIns="0" rIns="0" bIns="0">
            <a:noAutofit/>
          </a:bodyPr>
          <a:lstStyle/>
          <a:p>
            <a:r>
              <a:rPr lang="it-IT" sz="2800" b="1" dirty="0">
                <a:solidFill>
                  <a:schemeClr val="bg1"/>
                </a:solidFill>
              </a:rPr>
              <a:t>Accoglienza dello straniero come vincolo giuridico-religioso fra soggetto che accoglie e ospite</a:t>
            </a:r>
          </a:p>
          <a:p>
            <a:endParaRPr lang="it-IT" sz="2800" dirty="0">
              <a:solidFill>
                <a:schemeClr val="bg1"/>
              </a:solidFill>
            </a:endParaRPr>
          </a:p>
          <a:p>
            <a:r>
              <a:rPr lang="it-IT" sz="2800" dirty="0">
                <a:solidFill>
                  <a:schemeClr val="bg1"/>
                </a:solidFill>
              </a:rPr>
              <a:t>Diritto all’abitazione e al vitto</a:t>
            </a:r>
          </a:p>
          <a:p>
            <a:r>
              <a:rPr lang="it-IT" sz="2800" dirty="0">
                <a:solidFill>
                  <a:schemeClr val="bg1"/>
                </a:solidFill>
              </a:rPr>
              <a:t>Diritto alla protezione della vita e dei beni</a:t>
            </a:r>
          </a:p>
          <a:p>
            <a:r>
              <a:rPr lang="it-IT" sz="2800" dirty="0">
                <a:solidFill>
                  <a:schemeClr val="bg1"/>
                </a:solidFill>
              </a:rPr>
              <a:t>Diritto al culto</a:t>
            </a:r>
          </a:p>
          <a:p>
            <a:r>
              <a:rPr lang="it-IT" sz="2800" dirty="0">
                <a:solidFill>
                  <a:schemeClr val="bg1"/>
                </a:solidFill>
              </a:rPr>
              <a:t>Diritto all’assistenza medica e giudiziaria</a:t>
            </a:r>
          </a:p>
          <a:p>
            <a:endParaRPr lang="it-IT" sz="2800" b="1" dirty="0">
              <a:solidFill>
                <a:schemeClr val="bg1"/>
              </a:solidFill>
            </a:endParaRPr>
          </a:p>
        </p:txBody>
      </p:sp>
      <p:sp>
        <p:nvSpPr>
          <p:cNvPr id="3" name="Freccia giù 2">
            <a:extLst>
              <a:ext uri="{FF2B5EF4-FFF2-40B4-BE49-F238E27FC236}">
                <a16:creationId xmlns:a16="http://schemas.microsoft.com/office/drawing/2014/main" id="{36AEF7B9-9142-C149-9753-D79539B7A2C8}"/>
              </a:ext>
            </a:extLst>
          </p:cNvPr>
          <p:cNvSpPr/>
          <p:nvPr/>
        </p:nvSpPr>
        <p:spPr>
          <a:xfrm>
            <a:off x="5623356" y="3962400"/>
            <a:ext cx="927652" cy="371698"/>
          </a:xfrm>
          <a:prstGeom prst="downArrow">
            <a:avLst/>
          </a:prstGeom>
          <a:solidFill>
            <a:srgbClr val="FFDB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68827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8" y="0"/>
            <a:ext cx="12200817"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1079094" y="2104771"/>
            <a:ext cx="10016176" cy="1572270"/>
          </a:xfrm>
        </p:spPr>
        <p:txBody>
          <a:bodyPr lIns="0" tIns="0" rIns="0" bIns="0" anchor="t" anchorCtr="0">
            <a:noAutofit/>
          </a:bodyPr>
          <a:lstStyle/>
          <a:p>
            <a:r>
              <a:rPr lang="el-GR" dirty="0">
                <a:solidFill>
                  <a:srgbClr val="FFDB2E"/>
                </a:solidFill>
              </a:rPr>
              <a:t> </a:t>
            </a:r>
            <a:r>
              <a:rPr lang="it-IT" sz="3200" b="1" i="1" dirty="0">
                <a:solidFill>
                  <a:srgbClr val="FFDB2E"/>
                </a:solidFill>
                <a:latin typeface="+mn-lt"/>
              </a:rPr>
              <a:t>Xenia</a:t>
            </a:r>
            <a:r>
              <a:rPr lang="it-IT" sz="3200" b="1" dirty="0">
                <a:solidFill>
                  <a:srgbClr val="FFDB2E"/>
                </a:solidFill>
                <a:latin typeface="+mn-lt"/>
              </a:rPr>
              <a:t> nel mondo greco antico</a:t>
            </a: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732236" y="3039761"/>
            <a:ext cx="8709892" cy="3543137"/>
          </a:xfrm>
        </p:spPr>
        <p:txBody>
          <a:bodyPr lIns="0" tIns="0" rIns="0" bIns="0">
            <a:noAutofit/>
          </a:bodyPr>
          <a:lstStyle/>
          <a:p>
            <a:r>
              <a:rPr lang="it-IT" sz="2800" b="1" dirty="0">
                <a:solidFill>
                  <a:schemeClr val="bg1"/>
                </a:solidFill>
              </a:rPr>
              <a:t>Dovere religioso di accogliere chi chiede ospitalità </a:t>
            </a:r>
            <a:r>
              <a:rPr lang="it-IT" sz="2800" b="1" i="1" dirty="0">
                <a:solidFill>
                  <a:schemeClr val="bg1"/>
                </a:solidFill>
              </a:rPr>
              <a:t>Zeus </a:t>
            </a:r>
            <a:r>
              <a:rPr lang="it-IT" sz="2800" b="1" i="1" dirty="0" err="1">
                <a:solidFill>
                  <a:schemeClr val="bg1"/>
                </a:solidFill>
              </a:rPr>
              <a:t>Xenius</a:t>
            </a:r>
            <a:r>
              <a:rPr lang="it-IT" sz="2800" b="1" dirty="0">
                <a:solidFill>
                  <a:schemeClr val="bg1"/>
                </a:solidFill>
              </a:rPr>
              <a:t>, protettore di viandanti e garante del vincolo</a:t>
            </a:r>
          </a:p>
          <a:p>
            <a:endParaRPr lang="it-IT" sz="2800" b="1" dirty="0">
              <a:solidFill>
                <a:schemeClr val="bg1"/>
              </a:solidFill>
            </a:endParaRPr>
          </a:p>
          <a:p>
            <a:r>
              <a:rPr lang="it-IT" sz="2800" dirty="0">
                <a:solidFill>
                  <a:schemeClr val="bg1"/>
                </a:solidFill>
              </a:rPr>
              <a:t>Diritto all’abitazione e al vitto</a:t>
            </a:r>
          </a:p>
          <a:p>
            <a:r>
              <a:rPr lang="it-IT" sz="2800" dirty="0">
                <a:solidFill>
                  <a:schemeClr val="bg1"/>
                </a:solidFill>
              </a:rPr>
              <a:t>Scambio di doni</a:t>
            </a:r>
          </a:p>
          <a:p>
            <a:r>
              <a:rPr lang="it-IT" sz="2800" dirty="0">
                <a:solidFill>
                  <a:schemeClr val="bg1"/>
                </a:solidFill>
              </a:rPr>
              <a:t>Reciprocità del diritto-dovere</a:t>
            </a:r>
          </a:p>
          <a:p>
            <a:endParaRPr lang="it-IT" sz="2800" b="1" dirty="0">
              <a:solidFill>
                <a:schemeClr val="bg1"/>
              </a:solidFill>
            </a:endParaRPr>
          </a:p>
        </p:txBody>
      </p:sp>
      <p:sp>
        <p:nvSpPr>
          <p:cNvPr id="9" name="Freccia giù 8">
            <a:extLst>
              <a:ext uri="{FF2B5EF4-FFF2-40B4-BE49-F238E27FC236}">
                <a16:creationId xmlns:a16="http://schemas.microsoft.com/office/drawing/2014/main" id="{B5AB5CCB-74A4-D24C-BA72-3CDEC953D3B7}"/>
              </a:ext>
            </a:extLst>
          </p:cNvPr>
          <p:cNvSpPr/>
          <p:nvPr/>
        </p:nvSpPr>
        <p:spPr>
          <a:xfrm>
            <a:off x="5623356" y="3962400"/>
            <a:ext cx="927652" cy="371698"/>
          </a:xfrm>
          <a:prstGeom prst="downArrow">
            <a:avLst/>
          </a:prstGeom>
          <a:solidFill>
            <a:srgbClr val="FFDB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05343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8" y="0"/>
            <a:ext cx="12200817" cy="6858000"/>
          </a:xfrm>
          <a:prstGeom prst="rect">
            <a:avLst/>
          </a:prstGeom>
        </p:spPr>
      </p:pic>
      <p:sp>
        <p:nvSpPr>
          <p:cNvPr id="7" name="Sottotitolo 2">
            <a:extLst>
              <a:ext uri="{FF2B5EF4-FFF2-40B4-BE49-F238E27FC236}">
                <a16:creationId xmlns:a16="http://schemas.microsoft.com/office/drawing/2014/main" id="{E978A755-C1C1-F84B-8AC1-5E1259C99F2B}"/>
              </a:ext>
            </a:extLst>
          </p:cNvPr>
          <p:cNvSpPr>
            <a:spLocks noGrp="1"/>
          </p:cNvSpPr>
          <p:nvPr>
            <p:ph type="body" idx="1"/>
          </p:nvPr>
        </p:nvSpPr>
        <p:spPr>
          <a:xfrm>
            <a:off x="2918779" y="2425753"/>
            <a:ext cx="6336807" cy="823912"/>
          </a:xfrm>
        </p:spPr>
        <p:txBody>
          <a:bodyPr lIns="0" tIns="0" rIns="0" bIns="0">
            <a:noAutofit/>
          </a:bodyPr>
          <a:lstStyle/>
          <a:p>
            <a:r>
              <a:rPr lang="el-GR" dirty="0">
                <a:solidFill>
                  <a:schemeClr val="bg1"/>
                </a:solidFill>
              </a:rPr>
              <a:t> </a:t>
            </a:r>
            <a:endParaRPr lang="it-IT" dirty="0">
              <a:solidFill>
                <a:schemeClr val="bg1"/>
              </a:solidFill>
            </a:endParaRPr>
          </a:p>
          <a:p>
            <a:pPr algn="ctr"/>
            <a:r>
              <a:rPr lang="it-IT" sz="3200" dirty="0">
                <a:solidFill>
                  <a:srgbClr val="FFDB2E"/>
                </a:solidFill>
              </a:rPr>
              <a:t>Modelli di accoglienza nell’Odissea</a:t>
            </a:r>
          </a:p>
        </p:txBody>
      </p:sp>
      <p:sp>
        <p:nvSpPr>
          <p:cNvPr id="8" name="Segnaposto contenuto 7"/>
          <p:cNvSpPr>
            <a:spLocks noGrp="1"/>
          </p:cNvSpPr>
          <p:nvPr>
            <p:ph sz="half" idx="2"/>
          </p:nvPr>
        </p:nvSpPr>
        <p:spPr>
          <a:xfrm>
            <a:off x="6564563" y="4348490"/>
            <a:ext cx="4673118" cy="1538510"/>
          </a:xfrm>
          <a:noFill/>
          <a:ln w="9525" cap="flat" cmpd="sng" algn="ctr">
            <a:solidFill>
              <a:srgbClr val="FFDB2E"/>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ormAutofit fontScale="92500" lnSpcReduction="10000"/>
          </a:bodyPr>
          <a:lstStyle/>
          <a:p>
            <a:pPr marL="0" indent="0">
              <a:buNone/>
            </a:pPr>
            <a:r>
              <a:rPr lang="it-IT" b="1" dirty="0">
                <a:solidFill>
                  <a:schemeClr val="bg1"/>
                </a:solidFill>
              </a:rPr>
              <a:t>Feaci - </a:t>
            </a:r>
            <a:r>
              <a:rPr lang="it-IT" b="1" dirty="0" err="1">
                <a:solidFill>
                  <a:schemeClr val="bg1"/>
                </a:solidFill>
              </a:rPr>
              <a:t>Filoxenia</a:t>
            </a:r>
            <a:endParaRPr lang="it-IT" b="1" dirty="0">
              <a:solidFill>
                <a:schemeClr val="bg1"/>
              </a:solidFill>
            </a:endParaRPr>
          </a:p>
          <a:p>
            <a:r>
              <a:rPr lang="it-IT" dirty="0">
                <a:solidFill>
                  <a:schemeClr val="bg1"/>
                </a:solidFill>
              </a:rPr>
              <a:t>Ospitali</a:t>
            </a:r>
          </a:p>
          <a:p>
            <a:r>
              <a:rPr lang="it-IT" dirty="0">
                <a:solidFill>
                  <a:schemeClr val="bg1"/>
                </a:solidFill>
              </a:rPr>
              <a:t> Timorosi degli Dei (</a:t>
            </a:r>
            <a:r>
              <a:rPr lang="el-GR" dirty="0" err="1">
                <a:solidFill>
                  <a:schemeClr val="bg1"/>
                </a:solidFill>
              </a:rPr>
              <a:t>θεουδής</a:t>
            </a:r>
            <a:r>
              <a:rPr lang="it-IT" dirty="0">
                <a:solidFill>
                  <a:schemeClr val="bg1"/>
                </a:solidFill>
              </a:rPr>
              <a:t>)</a:t>
            </a:r>
          </a:p>
          <a:p>
            <a:endParaRPr lang="it-IT" dirty="0">
              <a:solidFill>
                <a:schemeClr val="bg1"/>
              </a:solidFill>
            </a:endParaRPr>
          </a:p>
          <a:p>
            <a:endParaRPr lang="it-IT" dirty="0">
              <a:solidFill>
                <a:schemeClr val="bg1"/>
              </a:solidFill>
            </a:endParaRPr>
          </a:p>
          <a:p>
            <a:pPr marL="0" indent="0">
              <a:buNone/>
            </a:pPr>
            <a:endParaRPr lang="it-IT" dirty="0">
              <a:solidFill>
                <a:schemeClr val="bg1"/>
              </a:solidFill>
            </a:endParaRPr>
          </a:p>
          <a:p>
            <a:pPr marL="0" indent="0">
              <a:buNone/>
            </a:pPr>
            <a:endParaRPr lang="it-IT" dirty="0">
              <a:solidFill>
                <a:schemeClr val="bg1"/>
              </a:solidFill>
            </a:endParaRPr>
          </a:p>
          <a:p>
            <a:pPr marL="0" indent="0">
              <a:buNone/>
            </a:pPr>
            <a:endParaRPr lang="it-IT" dirty="0"/>
          </a:p>
        </p:txBody>
      </p:sp>
      <p:sp>
        <p:nvSpPr>
          <p:cNvPr id="4" name="Segnaposto contenuto 3"/>
          <p:cNvSpPr>
            <a:spLocks noGrp="1"/>
          </p:cNvSpPr>
          <p:nvPr>
            <p:ph sz="quarter" idx="4"/>
          </p:nvPr>
        </p:nvSpPr>
        <p:spPr>
          <a:xfrm>
            <a:off x="755702" y="4334099"/>
            <a:ext cx="5340298" cy="2173028"/>
          </a:xfr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ormAutofit fontScale="92500" lnSpcReduction="10000"/>
          </a:bodyPr>
          <a:lstStyle/>
          <a:p>
            <a:pPr marL="0" indent="0">
              <a:buNone/>
            </a:pPr>
            <a:r>
              <a:rPr lang="it-IT" b="1" dirty="0">
                <a:solidFill>
                  <a:schemeClr val="bg1"/>
                </a:solidFill>
              </a:rPr>
              <a:t>Ciclopi - Xenofobia</a:t>
            </a:r>
          </a:p>
          <a:p>
            <a:r>
              <a:rPr lang="it-IT" dirty="0">
                <a:solidFill>
                  <a:schemeClr val="bg1"/>
                </a:solidFill>
              </a:rPr>
              <a:t>Selvaggi (</a:t>
            </a:r>
            <a:r>
              <a:rPr lang="el-GR" dirty="0">
                <a:solidFill>
                  <a:schemeClr val="bg1"/>
                </a:solidFill>
              </a:rPr>
              <a:t>άγριοι</a:t>
            </a:r>
            <a:r>
              <a:rPr lang="it-IT" dirty="0">
                <a:solidFill>
                  <a:schemeClr val="bg1"/>
                </a:solidFill>
              </a:rPr>
              <a:t>)</a:t>
            </a:r>
          </a:p>
          <a:p>
            <a:r>
              <a:rPr lang="it-IT" dirty="0">
                <a:solidFill>
                  <a:schemeClr val="bg1"/>
                </a:solidFill>
              </a:rPr>
              <a:t>Violenti all’eccesso (</a:t>
            </a:r>
            <a:r>
              <a:rPr lang="el-GR" dirty="0">
                <a:solidFill>
                  <a:schemeClr val="bg1"/>
                </a:solidFill>
              </a:rPr>
              <a:t>ὑπερφίαλου</a:t>
            </a:r>
            <a:r>
              <a:rPr lang="it-IT" dirty="0">
                <a:solidFill>
                  <a:schemeClr val="bg1"/>
                </a:solidFill>
              </a:rPr>
              <a:t>) </a:t>
            </a:r>
          </a:p>
          <a:p>
            <a:r>
              <a:rPr lang="it-IT" dirty="0">
                <a:solidFill>
                  <a:schemeClr val="bg1"/>
                </a:solidFill>
              </a:rPr>
              <a:t>Irrispettosi dell’ordine cosmico (</a:t>
            </a:r>
            <a:r>
              <a:rPr lang="it-IT" dirty="0" err="1">
                <a:solidFill>
                  <a:schemeClr val="bg1"/>
                </a:solidFill>
              </a:rPr>
              <a:t>οὐδὲ</a:t>
            </a:r>
            <a:r>
              <a:rPr lang="it-IT" dirty="0">
                <a:solidFill>
                  <a:schemeClr val="bg1"/>
                </a:solidFill>
              </a:rPr>
              <a:t> </a:t>
            </a:r>
            <a:r>
              <a:rPr lang="it-IT" dirty="0" err="1">
                <a:solidFill>
                  <a:schemeClr val="bg1"/>
                </a:solidFill>
              </a:rPr>
              <a:t>δίκ</a:t>
            </a:r>
            <a:r>
              <a:rPr lang="it-IT" dirty="0">
                <a:solidFill>
                  <a:schemeClr val="bg1"/>
                </a:solidFill>
              </a:rPr>
              <a:t>αιοι/</a:t>
            </a:r>
            <a:r>
              <a:rPr lang="el-GR" dirty="0">
                <a:solidFill>
                  <a:schemeClr val="bg1"/>
                </a:solidFill>
              </a:rPr>
              <a:t>αθεμιστοι</a:t>
            </a:r>
            <a:r>
              <a:rPr lang="it-IT" dirty="0">
                <a:solidFill>
                  <a:schemeClr val="bg1"/>
                </a:solidFill>
              </a:rPr>
              <a:t>)</a:t>
            </a:r>
          </a:p>
          <a:p>
            <a:pPr marL="0" indent="0">
              <a:buNone/>
            </a:pPr>
            <a:endParaRPr lang="it-IT" dirty="0">
              <a:solidFill>
                <a:schemeClr val="bg1"/>
              </a:solidFill>
            </a:endParaRPr>
          </a:p>
          <a:p>
            <a:pPr marL="0" indent="0">
              <a:buNone/>
            </a:pPr>
            <a:endParaRPr lang="it-IT" b="1" i="1" dirty="0"/>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13" name="Freccia giù 12">
            <a:extLst>
              <a:ext uri="{FF2B5EF4-FFF2-40B4-BE49-F238E27FC236}">
                <a16:creationId xmlns:a16="http://schemas.microsoft.com/office/drawing/2014/main" id="{EDF18337-47AC-3443-9A40-962907EB60DA}"/>
              </a:ext>
            </a:extLst>
          </p:cNvPr>
          <p:cNvSpPr/>
          <p:nvPr/>
        </p:nvSpPr>
        <p:spPr>
          <a:xfrm>
            <a:off x="8327934" y="3657600"/>
            <a:ext cx="927652" cy="371698"/>
          </a:xfrm>
          <a:prstGeom prst="downArrow">
            <a:avLst/>
          </a:prstGeom>
          <a:solidFill>
            <a:srgbClr val="FFDB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giù 13">
            <a:extLst>
              <a:ext uri="{FF2B5EF4-FFF2-40B4-BE49-F238E27FC236}">
                <a16:creationId xmlns:a16="http://schemas.microsoft.com/office/drawing/2014/main" id="{55775ECA-06E7-6F48-B172-09C4A55FA42D}"/>
              </a:ext>
            </a:extLst>
          </p:cNvPr>
          <p:cNvSpPr/>
          <p:nvPr/>
        </p:nvSpPr>
        <p:spPr>
          <a:xfrm>
            <a:off x="2918779" y="3657600"/>
            <a:ext cx="927652" cy="371698"/>
          </a:xfrm>
          <a:prstGeom prst="downArrow">
            <a:avLst/>
          </a:prstGeom>
          <a:solidFill>
            <a:srgbClr val="FFDB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31527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8818" y="0"/>
            <a:ext cx="12200817"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2876588" y="2489339"/>
            <a:ext cx="6420052" cy="1439469"/>
          </a:xfrm>
        </p:spPr>
        <p:txBody>
          <a:bodyPr lIns="0" tIns="0" rIns="0" bIns="0" anchor="t" anchorCtr="0">
            <a:noAutofit/>
          </a:bodyPr>
          <a:lstStyle/>
          <a:p>
            <a:pPr algn="l"/>
            <a:r>
              <a:rPr lang="it-IT" sz="3200" b="1" dirty="0">
                <a:solidFill>
                  <a:srgbClr val="FFDB2E"/>
                </a:solidFill>
                <a:latin typeface="+mn-lt"/>
              </a:rPr>
              <a:t>Atena a Odisseo nell’isola di </a:t>
            </a:r>
            <a:r>
              <a:rPr lang="it-IT" sz="3200" b="1" dirty="0" err="1">
                <a:solidFill>
                  <a:srgbClr val="FFDB2E"/>
                </a:solidFill>
                <a:latin typeface="+mn-lt"/>
              </a:rPr>
              <a:t>Scheria</a:t>
            </a:r>
            <a:endParaRPr lang="it-IT" sz="3200" dirty="0">
              <a:solidFill>
                <a:srgbClr val="FFDB2E"/>
              </a:solidFill>
              <a:latin typeface="+mn-lt"/>
            </a:endParaRP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7" name="Sottotitolo 2">
            <a:extLst>
              <a:ext uri="{FF2B5EF4-FFF2-40B4-BE49-F238E27FC236}">
                <a16:creationId xmlns:a16="http://schemas.microsoft.com/office/drawing/2014/main" id="{E978A755-C1C1-F84B-8AC1-5E1259C99F2B}"/>
              </a:ext>
            </a:extLst>
          </p:cNvPr>
          <p:cNvSpPr>
            <a:spLocks noGrp="1"/>
          </p:cNvSpPr>
          <p:nvPr>
            <p:ph type="subTitle" idx="1"/>
          </p:nvPr>
        </p:nvSpPr>
        <p:spPr>
          <a:xfrm>
            <a:off x="1385034" y="3523519"/>
            <a:ext cx="9404297" cy="2353202"/>
          </a:xfrm>
        </p:spPr>
        <p:txBody>
          <a:bodyPr lIns="0" tIns="0" rIns="0" bIns="0">
            <a:noAutofit/>
          </a:bodyPr>
          <a:lstStyle/>
          <a:p>
            <a:r>
              <a:rPr lang="it-IT" sz="2800" i="1" dirty="0">
                <a:solidFill>
                  <a:schemeClr val="bg1"/>
                </a:solidFill>
              </a:rPr>
              <a:t>«Cammina così, in silenzio, ti guiderò io per la via; non guardare o chiedere a nessuno degli uomini. </a:t>
            </a:r>
          </a:p>
          <a:p>
            <a:r>
              <a:rPr lang="it-IT" sz="2800" i="1" dirty="0">
                <a:solidFill>
                  <a:schemeClr val="bg1"/>
                </a:solidFill>
              </a:rPr>
              <a:t>Poiché gli stranieri non li tollerano molto costoro e non accolgono con amicizia chi viene da un altro paese»</a:t>
            </a:r>
          </a:p>
          <a:p>
            <a:r>
              <a:rPr lang="it-IT" sz="2800" b="1" dirty="0">
                <a:solidFill>
                  <a:schemeClr val="bg1"/>
                </a:solidFill>
              </a:rPr>
              <a:t>Odissea, Libro VII: 30-36</a:t>
            </a:r>
            <a:endParaRPr lang="it-IT" sz="2800" i="1" dirty="0">
              <a:solidFill>
                <a:schemeClr val="bg1"/>
              </a:solidFill>
            </a:endParaRPr>
          </a:p>
          <a:p>
            <a:endParaRPr lang="it-IT" sz="2800" dirty="0">
              <a:solidFill>
                <a:schemeClr val="bg1"/>
              </a:solidFill>
            </a:endParaRPr>
          </a:p>
        </p:txBody>
      </p:sp>
    </p:spTree>
    <p:extLst>
      <p:ext uri="{BB962C8B-B14F-4D97-AF65-F5344CB8AC3E}">
        <p14:creationId xmlns:p14="http://schemas.microsoft.com/office/powerpoint/2010/main" val="54759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TotalTime>
  <Words>643</Words>
  <Application>Microsoft Macintosh PowerPoint</Application>
  <PresentationFormat>Widescreen</PresentationFormat>
  <Paragraphs>79</Paragraphs>
  <Slides>14</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Calibri Light</vt:lpstr>
      <vt:lpstr>Tema di Office</vt:lpstr>
      <vt:lpstr>Presentazione standard di PowerPoint</vt:lpstr>
      <vt:lpstr>Presentazione standard di PowerPoint</vt:lpstr>
      <vt:lpstr> Accoglienza nella tradizione giudaico-cristiana</vt:lpstr>
      <vt:lpstr>Presentazione standard di PowerPoint</vt:lpstr>
      <vt:lpstr> Accoglienza nel Nuovo Testamento</vt:lpstr>
      <vt:lpstr> Hospitium in età repubblicana</vt:lpstr>
      <vt:lpstr> Xenia nel mondo greco antico</vt:lpstr>
      <vt:lpstr>Presentazione standard di PowerPoint</vt:lpstr>
      <vt:lpstr>Atena a Odisseo nell’isola di Scheria</vt:lpstr>
      <vt:lpstr>BIOPOLITICA E BIOPOTERE</vt:lpstr>
      <vt:lpstr>Il biopotere oggi nelle Commissioni territoriali</vt:lpstr>
      <vt:lpstr>Vulnerabilità narrativa nella vita del migrante</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MARTINA BOSCHETTI</cp:lastModifiedBy>
  <cp:revision>71</cp:revision>
  <cp:lastPrinted>2019-05-13T12:03:49Z</cp:lastPrinted>
  <dcterms:created xsi:type="dcterms:W3CDTF">2019-04-03T06:54:55Z</dcterms:created>
  <dcterms:modified xsi:type="dcterms:W3CDTF">2019-05-17T08:48:03Z</dcterms:modified>
</cp:coreProperties>
</file>