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9" r:id="rId2"/>
    <p:sldId id="258" r:id="rId3"/>
    <p:sldId id="261" r:id="rId4"/>
    <p:sldId id="281" r:id="rId5"/>
    <p:sldId id="283" r:id="rId6"/>
    <p:sldId id="264" r:id="rId7"/>
    <p:sldId id="265" r:id="rId8"/>
    <p:sldId id="266" r:id="rId9"/>
    <p:sldId id="268" r:id="rId10"/>
    <p:sldId id="269" r:id="rId11"/>
    <p:sldId id="270" r:id="rId12"/>
    <p:sldId id="271" r:id="rId13"/>
    <p:sldId id="272" r:id="rId14"/>
    <p:sldId id="273" r:id="rId15"/>
    <p:sldId id="274" r:id="rId16"/>
    <p:sldId id="275" r:id="rId17"/>
    <p:sldId id="276" r:id="rId18"/>
    <p:sldId id="279" r:id="rId19"/>
    <p:sldId id="278" r:id="rId20"/>
    <p:sldId id="277" r:id="rId21"/>
    <p:sldId id="282" r:id="rId2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3433"/>
    <a:srgbClr val="174489"/>
    <a:srgbClr val="FFDB2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02" autoAdjust="0"/>
    <p:restoredTop sz="94646"/>
  </p:normalViewPr>
  <p:slideViewPr>
    <p:cSldViewPr snapToGrid="0" snapToObjects="1" showGuides="1">
      <p:cViewPr varScale="1">
        <p:scale>
          <a:sx n="109" d="100"/>
          <a:sy n="109" d="100"/>
        </p:scale>
        <p:origin x="726" y="1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AE3542D-983D-6246-961F-7C6B804FBADF}"/>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0FFFB173-CD18-F544-8325-F76EFE20033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138FDFE2-4D23-6446-8716-E68EB8A9C8FA}"/>
              </a:ext>
            </a:extLst>
          </p:cNvPr>
          <p:cNvSpPr>
            <a:spLocks noGrp="1"/>
          </p:cNvSpPr>
          <p:nvPr>
            <p:ph type="dt" sz="half" idx="10"/>
          </p:nvPr>
        </p:nvSpPr>
        <p:spPr/>
        <p:txBody>
          <a:bodyPr/>
          <a:lstStyle/>
          <a:p>
            <a:fld id="{BB0DAA83-F227-524F-9D54-223F1AFF65A8}" type="datetimeFigureOut">
              <a:rPr lang="it-IT" smtClean="0"/>
              <a:pPr/>
              <a:t>17/05/2019</a:t>
            </a:fld>
            <a:endParaRPr lang="it-IT"/>
          </a:p>
        </p:txBody>
      </p:sp>
      <p:sp>
        <p:nvSpPr>
          <p:cNvPr id="5" name="Segnaposto piè di pagina 4">
            <a:extLst>
              <a:ext uri="{FF2B5EF4-FFF2-40B4-BE49-F238E27FC236}">
                <a16:creationId xmlns:a16="http://schemas.microsoft.com/office/drawing/2014/main" id="{6211377B-C16C-D74C-B8A3-340DDC4CC71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917243D-5AAB-BA42-A433-B0F29A71F68C}"/>
              </a:ext>
            </a:extLst>
          </p:cNvPr>
          <p:cNvSpPr>
            <a:spLocks noGrp="1"/>
          </p:cNvSpPr>
          <p:nvPr>
            <p:ph type="sldNum" sz="quarter" idx="12"/>
          </p:nvPr>
        </p:nvSpPr>
        <p:spPr/>
        <p:txBody>
          <a:bodyPr/>
          <a:lstStyle/>
          <a:p>
            <a:fld id="{6F373CF1-1ECB-7047-90AB-BC5464C25A9C}" type="slidenum">
              <a:rPr lang="it-IT" smtClean="0"/>
              <a:pPr/>
              <a:t>‹N›</a:t>
            </a:fld>
            <a:endParaRPr lang="it-IT"/>
          </a:p>
        </p:txBody>
      </p:sp>
    </p:spTree>
    <p:extLst>
      <p:ext uri="{BB962C8B-B14F-4D97-AF65-F5344CB8AC3E}">
        <p14:creationId xmlns:p14="http://schemas.microsoft.com/office/powerpoint/2010/main" val="1021118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204517-C92F-DC4D-AD7B-B2A7CC586FD6}"/>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4A49E050-6E0E-F441-869E-2FB4457F6780}"/>
              </a:ext>
            </a:extLst>
          </p:cNvPr>
          <p:cNvSpPr>
            <a:spLocks noGrp="1"/>
          </p:cNvSpPr>
          <p:nvPr>
            <p:ph type="body" orient="vert" idx="1"/>
          </p:nvPr>
        </p:nvSpPr>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217FC2E2-F03E-C046-9AEA-1B0A051B9624}"/>
              </a:ext>
            </a:extLst>
          </p:cNvPr>
          <p:cNvSpPr>
            <a:spLocks noGrp="1"/>
          </p:cNvSpPr>
          <p:nvPr>
            <p:ph type="dt" sz="half" idx="10"/>
          </p:nvPr>
        </p:nvSpPr>
        <p:spPr/>
        <p:txBody>
          <a:bodyPr/>
          <a:lstStyle/>
          <a:p>
            <a:fld id="{BB0DAA83-F227-524F-9D54-223F1AFF65A8}" type="datetimeFigureOut">
              <a:rPr lang="it-IT" smtClean="0"/>
              <a:pPr/>
              <a:t>17/05/2019</a:t>
            </a:fld>
            <a:endParaRPr lang="it-IT"/>
          </a:p>
        </p:txBody>
      </p:sp>
      <p:sp>
        <p:nvSpPr>
          <p:cNvPr id="5" name="Segnaposto piè di pagina 4">
            <a:extLst>
              <a:ext uri="{FF2B5EF4-FFF2-40B4-BE49-F238E27FC236}">
                <a16:creationId xmlns:a16="http://schemas.microsoft.com/office/drawing/2014/main" id="{4855880C-B697-0C4D-BA9A-E2B98A2D164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1FF60EB-464F-2C49-B801-455AE1C2E231}"/>
              </a:ext>
            </a:extLst>
          </p:cNvPr>
          <p:cNvSpPr>
            <a:spLocks noGrp="1"/>
          </p:cNvSpPr>
          <p:nvPr>
            <p:ph type="sldNum" sz="quarter" idx="12"/>
          </p:nvPr>
        </p:nvSpPr>
        <p:spPr/>
        <p:txBody>
          <a:bodyPr/>
          <a:lstStyle/>
          <a:p>
            <a:fld id="{6F373CF1-1ECB-7047-90AB-BC5464C25A9C}" type="slidenum">
              <a:rPr lang="it-IT" smtClean="0"/>
              <a:pPr/>
              <a:t>‹N›</a:t>
            </a:fld>
            <a:endParaRPr lang="it-IT"/>
          </a:p>
        </p:txBody>
      </p:sp>
    </p:spTree>
    <p:extLst>
      <p:ext uri="{BB962C8B-B14F-4D97-AF65-F5344CB8AC3E}">
        <p14:creationId xmlns:p14="http://schemas.microsoft.com/office/powerpoint/2010/main" val="3852423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892ADE8D-DF10-764F-A625-07041ED7F50B}"/>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1A089315-62C5-734E-8F73-1C27CF4C1BEC}"/>
              </a:ext>
            </a:extLst>
          </p:cNvPr>
          <p:cNvSpPr>
            <a:spLocks noGrp="1"/>
          </p:cNvSpPr>
          <p:nvPr>
            <p:ph type="body" orient="vert" idx="1"/>
          </p:nvPr>
        </p:nvSpPr>
        <p:spPr>
          <a:xfrm>
            <a:off x="838200" y="365125"/>
            <a:ext cx="7734300" cy="5811838"/>
          </a:xfrm>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4444A9EB-3231-8E42-ABA8-15297ECE97E9}"/>
              </a:ext>
            </a:extLst>
          </p:cNvPr>
          <p:cNvSpPr>
            <a:spLocks noGrp="1"/>
          </p:cNvSpPr>
          <p:nvPr>
            <p:ph type="dt" sz="half" idx="10"/>
          </p:nvPr>
        </p:nvSpPr>
        <p:spPr/>
        <p:txBody>
          <a:bodyPr/>
          <a:lstStyle/>
          <a:p>
            <a:fld id="{BB0DAA83-F227-524F-9D54-223F1AFF65A8}" type="datetimeFigureOut">
              <a:rPr lang="it-IT" smtClean="0"/>
              <a:pPr/>
              <a:t>17/05/2019</a:t>
            </a:fld>
            <a:endParaRPr lang="it-IT"/>
          </a:p>
        </p:txBody>
      </p:sp>
      <p:sp>
        <p:nvSpPr>
          <p:cNvPr id="5" name="Segnaposto piè di pagina 4">
            <a:extLst>
              <a:ext uri="{FF2B5EF4-FFF2-40B4-BE49-F238E27FC236}">
                <a16:creationId xmlns:a16="http://schemas.microsoft.com/office/drawing/2014/main" id="{1FE53184-85C5-6E4F-9540-EF4A45F7028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B2369A3-06BB-A147-8CA2-15DFAC1B3C07}"/>
              </a:ext>
            </a:extLst>
          </p:cNvPr>
          <p:cNvSpPr>
            <a:spLocks noGrp="1"/>
          </p:cNvSpPr>
          <p:nvPr>
            <p:ph type="sldNum" sz="quarter" idx="12"/>
          </p:nvPr>
        </p:nvSpPr>
        <p:spPr/>
        <p:txBody>
          <a:bodyPr/>
          <a:lstStyle/>
          <a:p>
            <a:fld id="{6F373CF1-1ECB-7047-90AB-BC5464C25A9C}" type="slidenum">
              <a:rPr lang="it-IT" smtClean="0"/>
              <a:pPr/>
              <a:t>‹N›</a:t>
            </a:fld>
            <a:endParaRPr lang="it-IT"/>
          </a:p>
        </p:txBody>
      </p:sp>
    </p:spTree>
    <p:extLst>
      <p:ext uri="{BB962C8B-B14F-4D97-AF65-F5344CB8AC3E}">
        <p14:creationId xmlns:p14="http://schemas.microsoft.com/office/powerpoint/2010/main" val="3115603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B9A048-7CB7-D940-9B18-CD4A16BD173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FC700BC-0D44-EE4E-9C29-5F49A2C377BE}"/>
              </a:ext>
            </a:extLst>
          </p:cNvPr>
          <p:cNvSpPr>
            <a:spLocks noGrp="1"/>
          </p:cNvSpPr>
          <p:nvPr>
            <p:ph idx="1"/>
          </p:nvPr>
        </p:nvSpPr>
        <p:spPr/>
        <p:txBody>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BAE13611-C901-1C46-BA55-6C8A0EA85412}"/>
              </a:ext>
            </a:extLst>
          </p:cNvPr>
          <p:cNvSpPr>
            <a:spLocks noGrp="1"/>
          </p:cNvSpPr>
          <p:nvPr>
            <p:ph type="dt" sz="half" idx="10"/>
          </p:nvPr>
        </p:nvSpPr>
        <p:spPr/>
        <p:txBody>
          <a:bodyPr/>
          <a:lstStyle/>
          <a:p>
            <a:fld id="{BB0DAA83-F227-524F-9D54-223F1AFF65A8}" type="datetimeFigureOut">
              <a:rPr lang="it-IT" smtClean="0"/>
              <a:pPr/>
              <a:t>17/05/2019</a:t>
            </a:fld>
            <a:endParaRPr lang="it-IT"/>
          </a:p>
        </p:txBody>
      </p:sp>
      <p:sp>
        <p:nvSpPr>
          <p:cNvPr id="5" name="Segnaposto piè di pagina 4">
            <a:extLst>
              <a:ext uri="{FF2B5EF4-FFF2-40B4-BE49-F238E27FC236}">
                <a16:creationId xmlns:a16="http://schemas.microsoft.com/office/drawing/2014/main" id="{917526ED-7AD0-3F47-AA7E-690E8892443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7059E1E-2B98-9141-A011-9E79CF3B7F66}"/>
              </a:ext>
            </a:extLst>
          </p:cNvPr>
          <p:cNvSpPr>
            <a:spLocks noGrp="1"/>
          </p:cNvSpPr>
          <p:nvPr>
            <p:ph type="sldNum" sz="quarter" idx="12"/>
          </p:nvPr>
        </p:nvSpPr>
        <p:spPr/>
        <p:txBody>
          <a:bodyPr/>
          <a:lstStyle/>
          <a:p>
            <a:fld id="{6F373CF1-1ECB-7047-90AB-BC5464C25A9C}" type="slidenum">
              <a:rPr lang="it-IT" smtClean="0"/>
              <a:pPr/>
              <a:t>‹N›</a:t>
            </a:fld>
            <a:endParaRPr lang="it-IT"/>
          </a:p>
        </p:txBody>
      </p:sp>
    </p:spTree>
    <p:extLst>
      <p:ext uri="{BB962C8B-B14F-4D97-AF65-F5344CB8AC3E}">
        <p14:creationId xmlns:p14="http://schemas.microsoft.com/office/powerpoint/2010/main" val="3941729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431B1BB-12E5-0346-9924-E16CCE2BAD74}"/>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47BA862B-7D64-1243-B23C-239E307EEE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6B602683-C73E-B342-8F13-05FA0E12CF90}"/>
              </a:ext>
            </a:extLst>
          </p:cNvPr>
          <p:cNvSpPr>
            <a:spLocks noGrp="1"/>
          </p:cNvSpPr>
          <p:nvPr>
            <p:ph type="dt" sz="half" idx="10"/>
          </p:nvPr>
        </p:nvSpPr>
        <p:spPr/>
        <p:txBody>
          <a:bodyPr/>
          <a:lstStyle/>
          <a:p>
            <a:fld id="{BB0DAA83-F227-524F-9D54-223F1AFF65A8}" type="datetimeFigureOut">
              <a:rPr lang="it-IT" smtClean="0"/>
              <a:pPr/>
              <a:t>17/05/2019</a:t>
            </a:fld>
            <a:endParaRPr lang="it-IT"/>
          </a:p>
        </p:txBody>
      </p:sp>
      <p:sp>
        <p:nvSpPr>
          <p:cNvPr id="5" name="Segnaposto piè di pagina 4">
            <a:extLst>
              <a:ext uri="{FF2B5EF4-FFF2-40B4-BE49-F238E27FC236}">
                <a16:creationId xmlns:a16="http://schemas.microsoft.com/office/drawing/2014/main" id="{8D10D3CE-8AF0-4245-8C4A-BCBED87683B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0147425-2DD1-FD43-8953-2E55EA942B27}"/>
              </a:ext>
            </a:extLst>
          </p:cNvPr>
          <p:cNvSpPr>
            <a:spLocks noGrp="1"/>
          </p:cNvSpPr>
          <p:nvPr>
            <p:ph type="sldNum" sz="quarter" idx="12"/>
          </p:nvPr>
        </p:nvSpPr>
        <p:spPr/>
        <p:txBody>
          <a:bodyPr/>
          <a:lstStyle/>
          <a:p>
            <a:fld id="{6F373CF1-1ECB-7047-90AB-BC5464C25A9C}" type="slidenum">
              <a:rPr lang="it-IT" smtClean="0"/>
              <a:pPr/>
              <a:t>‹N›</a:t>
            </a:fld>
            <a:endParaRPr lang="it-IT"/>
          </a:p>
        </p:txBody>
      </p:sp>
    </p:spTree>
    <p:extLst>
      <p:ext uri="{BB962C8B-B14F-4D97-AF65-F5344CB8AC3E}">
        <p14:creationId xmlns:p14="http://schemas.microsoft.com/office/powerpoint/2010/main" val="805047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C87664-752E-D047-8F7A-CDBE5DD46C9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7F45B07-4102-584C-AA46-2CC4245FF8CB}"/>
              </a:ext>
            </a:extLst>
          </p:cNvPr>
          <p:cNvSpPr>
            <a:spLocks noGrp="1"/>
          </p:cNvSpPr>
          <p:nvPr>
            <p:ph sz="half" idx="1"/>
          </p:nvPr>
        </p:nvSpPr>
        <p:spPr>
          <a:xfrm>
            <a:off x="838200" y="1825625"/>
            <a:ext cx="5181600" cy="4351338"/>
          </a:xfrm>
        </p:spPr>
        <p:txBody>
          <a:body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71C7C098-B097-8A46-AE88-B2CF7505441D}"/>
              </a:ext>
            </a:extLst>
          </p:cNvPr>
          <p:cNvSpPr>
            <a:spLocks noGrp="1"/>
          </p:cNvSpPr>
          <p:nvPr>
            <p:ph sz="half" idx="2"/>
          </p:nvPr>
        </p:nvSpPr>
        <p:spPr>
          <a:xfrm>
            <a:off x="6172200" y="1825625"/>
            <a:ext cx="5181600" cy="4351338"/>
          </a:xfrm>
        </p:spPr>
        <p:txBody>
          <a:body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021CF7CC-66BD-614B-82E9-6B620AB083EC}"/>
              </a:ext>
            </a:extLst>
          </p:cNvPr>
          <p:cNvSpPr>
            <a:spLocks noGrp="1"/>
          </p:cNvSpPr>
          <p:nvPr>
            <p:ph type="dt" sz="half" idx="10"/>
          </p:nvPr>
        </p:nvSpPr>
        <p:spPr/>
        <p:txBody>
          <a:bodyPr/>
          <a:lstStyle/>
          <a:p>
            <a:fld id="{BB0DAA83-F227-524F-9D54-223F1AFF65A8}" type="datetimeFigureOut">
              <a:rPr lang="it-IT" smtClean="0"/>
              <a:pPr/>
              <a:t>17/05/2019</a:t>
            </a:fld>
            <a:endParaRPr lang="it-IT"/>
          </a:p>
        </p:txBody>
      </p:sp>
      <p:sp>
        <p:nvSpPr>
          <p:cNvPr id="6" name="Segnaposto piè di pagina 5">
            <a:extLst>
              <a:ext uri="{FF2B5EF4-FFF2-40B4-BE49-F238E27FC236}">
                <a16:creationId xmlns:a16="http://schemas.microsoft.com/office/drawing/2014/main" id="{0AAADFEE-0333-EA48-A9DC-B9EE380EC9E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CB683F6-9987-F84B-972D-F5287C202B33}"/>
              </a:ext>
            </a:extLst>
          </p:cNvPr>
          <p:cNvSpPr>
            <a:spLocks noGrp="1"/>
          </p:cNvSpPr>
          <p:nvPr>
            <p:ph type="sldNum" sz="quarter" idx="12"/>
          </p:nvPr>
        </p:nvSpPr>
        <p:spPr/>
        <p:txBody>
          <a:bodyPr/>
          <a:lstStyle/>
          <a:p>
            <a:fld id="{6F373CF1-1ECB-7047-90AB-BC5464C25A9C}" type="slidenum">
              <a:rPr lang="it-IT" smtClean="0"/>
              <a:pPr/>
              <a:t>‹N›</a:t>
            </a:fld>
            <a:endParaRPr lang="it-IT"/>
          </a:p>
        </p:txBody>
      </p:sp>
    </p:spTree>
    <p:extLst>
      <p:ext uri="{BB962C8B-B14F-4D97-AF65-F5344CB8AC3E}">
        <p14:creationId xmlns:p14="http://schemas.microsoft.com/office/powerpoint/2010/main" val="3295058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939BC0-B1E7-AC44-93E4-3F2D16A9ABCA}"/>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14285D26-5D1C-324C-993A-E7445C3117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F8E9DF82-A523-ED44-9B59-0E5F35827A36}"/>
              </a:ext>
            </a:extLst>
          </p:cNvPr>
          <p:cNvSpPr>
            <a:spLocks noGrp="1"/>
          </p:cNvSpPr>
          <p:nvPr>
            <p:ph sz="half" idx="2"/>
          </p:nvPr>
        </p:nvSpPr>
        <p:spPr>
          <a:xfrm>
            <a:off x="839788" y="2505075"/>
            <a:ext cx="5157787" cy="3684588"/>
          </a:xfrm>
        </p:spPr>
        <p:txBody>
          <a:bodyPr/>
          <a:lstStyle/>
          <a:p>
            <a:r>
              <a:rPr lang="it-IT"/>
              <a:t>Modifica gli stili del testo dello schema
Secondo livello
Terzo livello
Quarto livello
Quinto livello</a:t>
            </a:r>
          </a:p>
        </p:txBody>
      </p:sp>
      <p:sp>
        <p:nvSpPr>
          <p:cNvPr id="5" name="Segnaposto testo 4">
            <a:extLst>
              <a:ext uri="{FF2B5EF4-FFF2-40B4-BE49-F238E27FC236}">
                <a16:creationId xmlns:a16="http://schemas.microsoft.com/office/drawing/2014/main" id="{2B3A16BC-DD00-1B46-99E8-B1D9142A02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6" name="Segnaposto contenuto 5">
            <a:extLst>
              <a:ext uri="{FF2B5EF4-FFF2-40B4-BE49-F238E27FC236}">
                <a16:creationId xmlns:a16="http://schemas.microsoft.com/office/drawing/2014/main" id="{4B6537EA-1039-EF43-8110-4B0E8EC5319F}"/>
              </a:ext>
            </a:extLst>
          </p:cNvPr>
          <p:cNvSpPr>
            <a:spLocks noGrp="1"/>
          </p:cNvSpPr>
          <p:nvPr>
            <p:ph sz="quarter" idx="4"/>
          </p:nvPr>
        </p:nvSpPr>
        <p:spPr>
          <a:xfrm>
            <a:off x="6172200" y="2505075"/>
            <a:ext cx="5183188" cy="3684588"/>
          </a:xfrm>
        </p:spPr>
        <p:txBody>
          <a:bodyPr/>
          <a:lstStyle/>
          <a:p>
            <a:r>
              <a:rPr lang="it-IT"/>
              <a:t>Modifica gli stili del testo dello schema
Secondo livello
Terzo livello
Quarto livello
Quinto livello</a:t>
            </a:r>
          </a:p>
        </p:txBody>
      </p:sp>
      <p:sp>
        <p:nvSpPr>
          <p:cNvPr id="7" name="Segnaposto data 6">
            <a:extLst>
              <a:ext uri="{FF2B5EF4-FFF2-40B4-BE49-F238E27FC236}">
                <a16:creationId xmlns:a16="http://schemas.microsoft.com/office/drawing/2014/main" id="{703684D2-E994-4040-A28E-878261EF56BA}"/>
              </a:ext>
            </a:extLst>
          </p:cNvPr>
          <p:cNvSpPr>
            <a:spLocks noGrp="1"/>
          </p:cNvSpPr>
          <p:nvPr>
            <p:ph type="dt" sz="half" idx="10"/>
          </p:nvPr>
        </p:nvSpPr>
        <p:spPr/>
        <p:txBody>
          <a:bodyPr/>
          <a:lstStyle/>
          <a:p>
            <a:fld id="{BB0DAA83-F227-524F-9D54-223F1AFF65A8}" type="datetimeFigureOut">
              <a:rPr lang="it-IT" smtClean="0"/>
              <a:pPr/>
              <a:t>17/05/2019</a:t>
            </a:fld>
            <a:endParaRPr lang="it-IT"/>
          </a:p>
        </p:txBody>
      </p:sp>
      <p:sp>
        <p:nvSpPr>
          <p:cNvPr id="8" name="Segnaposto piè di pagina 7">
            <a:extLst>
              <a:ext uri="{FF2B5EF4-FFF2-40B4-BE49-F238E27FC236}">
                <a16:creationId xmlns:a16="http://schemas.microsoft.com/office/drawing/2014/main" id="{B50AA2A7-84B8-E14D-BBF5-5150EEF23FB6}"/>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A3A85392-D0C8-4E4A-A4CD-E31581B3426D}"/>
              </a:ext>
            </a:extLst>
          </p:cNvPr>
          <p:cNvSpPr>
            <a:spLocks noGrp="1"/>
          </p:cNvSpPr>
          <p:nvPr>
            <p:ph type="sldNum" sz="quarter" idx="12"/>
          </p:nvPr>
        </p:nvSpPr>
        <p:spPr/>
        <p:txBody>
          <a:bodyPr/>
          <a:lstStyle/>
          <a:p>
            <a:fld id="{6F373CF1-1ECB-7047-90AB-BC5464C25A9C}" type="slidenum">
              <a:rPr lang="it-IT" smtClean="0"/>
              <a:pPr/>
              <a:t>‹N›</a:t>
            </a:fld>
            <a:endParaRPr lang="it-IT"/>
          </a:p>
        </p:txBody>
      </p:sp>
    </p:spTree>
    <p:extLst>
      <p:ext uri="{BB962C8B-B14F-4D97-AF65-F5344CB8AC3E}">
        <p14:creationId xmlns:p14="http://schemas.microsoft.com/office/powerpoint/2010/main" val="1500717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202128-2DA5-F844-A27B-5DAC4936CBBD}"/>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2417B319-E7A4-2845-A5DC-85A47E004714}"/>
              </a:ext>
            </a:extLst>
          </p:cNvPr>
          <p:cNvSpPr>
            <a:spLocks noGrp="1"/>
          </p:cNvSpPr>
          <p:nvPr>
            <p:ph type="dt" sz="half" idx="10"/>
          </p:nvPr>
        </p:nvSpPr>
        <p:spPr/>
        <p:txBody>
          <a:bodyPr/>
          <a:lstStyle/>
          <a:p>
            <a:fld id="{BB0DAA83-F227-524F-9D54-223F1AFF65A8}" type="datetimeFigureOut">
              <a:rPr lang="it-IT" smtClean="0"/>
              <a:pPr/>
              <a:t>17/05/2019</a:t>
            </a:fld>
            <a:endParaRPr lang="it-IT"/>
          </a:p>
        </p:txBody>
      </p:sp>
      <p:sp>
        <p:nvSpPr>
          <p:cNvPr id="4" name="Segnaposto piè di pagina 3">
            <a:extLst>
              <a:ext uri="{FF2B5EF4-FFF2-40B4-BE49-F238E27FC236}">
                <a16:creationId xmlns:a16="http://schemas.microsoft.com/office/drawing/2014/main" id="{53A2A65B-4756-544B-8AC9-E783B7A082AF}"/>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5A7EFD71-CDFC-A042-8CA3-EB976BCF455F}"/>
              </a:ext>
            </a:extLst>
          </p:cNvPr>
          <p:cNvSpPr>
            <a:spLocks noGrp="1"/>
          </p:cNvSpPr>
          <p:nvPr>
            <p:ph type="sldNum" sz="quarter" idx="12"/>
          </p:nvPr>
        </p:nvSpPr>
        <p:spPr/>
        <p:txBody>
          <a:bodyPr/>
          <a:lstStyle/>
          <a:p>
            <a:fld id="{6F373CF1-1ECB-7047-90AB-BC5464C25A9C}" type="slidenum">
              <a:rPr lang="it-IT" smtClean="0"/>
              <a:pPr/>
              <a:t>‹N›</a:t>
            </a:fld>
            <a:endParaRPr lang="it-IT"/>
          </a:p>
        </p:txBody>
      </p:sp>
    </p:spTree>
    <p:extLst>
      <p:ext uri="{BB962C8B-B14F-4D97-AF65-F5344CB8AC3E}">
        <p14:creationId xmlns:p14="http://schemas.microsoft.com/office/powerpoint/2010/main" val="1877183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41AE0B47-5AB6-D94D-B9A6-01A466342D61}"/>
              </a:ext>
            </a:extLst>
          </p:cNvPr>
          <p:cNvSpPr>
            <a:spLocks noGrp="1"/>
          </p:cNvSpPr>
          <p:nvPr>
            <p:ph type="dt" sz="half" idx="10"/>
          </p:nvPr>
        </p:nvSpPr>
        <p:spPr/>
        <p:txBody>
          <a:bodyPr/>
          <a:lstStyle/>
          <a:p>
            <a:fld id="{BB0DAA83-F227-524F-9D54-223F1AFF65A8}" type="datetimeFigureOut">
              <a:rPr lang="it-IT" smtClean="0"/>
              <a:pPr/>
              <a:t>17/05/2019</a:t>
            </a:fld>
            <a:endParaRPr lang="it-IT"/>
          </a:p>
        </p:txBody>
      </p:sp>
      <p:sp>
        <p:nvSpPr>
          <p:cNvPr id="3" name="Segnaposto piè di pagina 2">
            <a:extLst>
              <a:ext uri="{FF2B5EF4-FFF2-40B4-BE49-F238E27FC236}">
                <a16:creationId xmlns:a16="http://schemas.microsoft.com/office/drawing/2014/main" id="{92E1AA92-37B6-0241-A465-FE4D9AD8A773}"/>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DE6362E8-0EAC-4D4B-8F0B-F0794AFDEC3E}"/>
              </a:ext>
            </a:extLst>
          </p:cNvPr>
          <p:cNvSpPr>
            <a:spLocks noGrp="1"/>
          </p:cNvSpPr>
          <p:nvPr>
            <p:ph type="sldNum" sz="quarter" idx="12"/>
          </p:nvPr>
        </p:nvSpPr>
        <p:spPr/>
        <p:txBody>
          <a:bodyPr/>
          <a:lstStyle/>
          <a:p>
            <a:fld id="{6F373CF1-1ECB-7047-90AB-BC5464C25A9C}" type="slidenum">
              <a:rPr lang="it-IT" smtClean="0"/>
              <a:pPr/>
              <a:t>‹N›</a:t>
            </a:fld>
            <a:endParaRPr lang="it-IT"/>
          </a:p>
        </p:txBody>
      </p:sp>
    </p:spTree>
    <p:extLst>
      <p:ext uri="{BB962C8B-B14F-4D97-AF65-F5344CB8AC3E}">
        <p14:creationId xmlns:p14="http://schemas.microsoft.com/office/powerpoint/2010/main" val="2779921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E3C9DA-E2CF-584E-A061-2A7FF5D86391}"/>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07CA039-F216-E843-98D1-B03E331A6D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it-IT"/>
              <a:t>Modifica gli stili del testo dello schema
Secondo livello
Terzo livello
Quarto livello
Quinto livello</a:t>
            </a:r>
          </a:p>
        </p:txBody>
      </p:sp>
      <p:sp>
        <p:nvSpPr>
          <p:cNvPr id="4" name="Segnaposto testo 3">
            <a:extLst>
              <a:ext uri="{FF2B5EF4-FFF2-40B4-BE49-F238E27FC236}">
                <a16:creationId xmlns:a16="http://schemas.microsoft.com/office/drawing/2014/main" id="{06137604-1F32-3145-8405-89CE3EC025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DC059FC8-BB89-9947-B3FD-58E6084080FD}"/>
              </a:ext>
            </a:extLst>
          </p:cNvPr>
          <p:cNvSpPr>
            <a:spLocks noGrp="1"/>
          </p:cNvSpPr>
          <p:nvPr>
            <p:ph type="dt" sz="half" idx="10"/>
          </p:nvPr>
        </p:nvSpPr>
        <p:spPr/>
        <p:txBody>
          <a:bodyPr/>
          <a:lstStyle/>
          <a:p>
            <a:fld id="{BB0DAA83-F227-524F-9D54-223F1AFF65A8}" type="datetimeFigureOut">
              <a:rPr lang="it-IT" smtClean="0"/>
              <a:pPr/>
              <a:t>17/05/2019</a:t>
            </a:fld>
            <a:endParaRPr lang="it-IT"/>
          </a:p>
        </p:txBody>
      </p:sp>
      <p:sp>
        <p:nvSpPr>
          <p:cNvPr id="6" name="Segnaposto piè di pagina 5">
            <a:extLst>
              <a:ext uri="{FF2B5EF4-FFF2-40B4-BE49-F238E27FC236}">
                <a16:creationId xmlns:a16="http://schemas.microsoft.com/office/drawing/2014/main" id="{B0360DD4-E2B4-6544-B7D0-C345A92A338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AF9E172-A011-3046-A393-2E5FEFF4F10A}"/>
              </a:ext>
            </a:extLst>
          </p:cNvPr>
          <p:cNvSpPr>
            <a:spLocks noGrp="1"/>
          </p:cNvSpPr>
          <p:nvPr>
            <p:ph type="sldNum" sz="quarter" idx="12"/>
          </p:nvPr>
        </p:nvSpPr>
        <p:spPr/>
        <p:txBody>
          <a:bodyPr/>
          <a:lstStyle/>
          <a:p>
            <a:fld id="{6F373CF1-1ECB-7047-90AB-BC5464C25A9C}" type="slidenum">
              <a:rPr lang="it-IT" smtClean="0"/>
              <a:pPr/>
              <a:t>‹N›</a:t>
            </a:fld>
            <a:endParaRPr lang="it-IT"/>
          </a:p>
        </p:txBody>
      </p:sp>
    </p:spTree>
    <p:extLst>
      <p:ext uri="{BB962C8B-B14F-4D97-AF65-F5344CB8AC3E}">
        <p14:creationId xmlns:p14="http://schemas.microsoft.com/office/powerpoint/2010/main" val="3110595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BCBA387-25E6-8D42-BD5A-D1FA900AAF0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3DC16B50-FBF2-AF47-AA69-5C51FC7A62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BCBF0AA9-D9D2-9D47-8D00-FFA116F0FB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9E3CED41-BC52-9641-80DC-9E5687375697}"/>
              </a:ext>
            </a:extLst>
          </p:cNvPr>
          <p:cNvSpPr>
            <a:spLocks noGrp="1"/>
          </p:cNvSpPr>
          <p:nvPr>
            <p:ph type="dt" sz="half" idx="10"/>
          </p:nvPr>
        </p:nvSpPr>
        <p:spPr/>
        <p:txBody>
          <a:bodyPr/>
          <a:lstStyle/>
          <a:p>
            <a:fld id="{BB0DAA83-F227-524F-9D54-223F1AFF65A8}" type="datetimeFigureOut">
              <a:rPr lang="it-IT" smtClean="0"/>
              <a:pPr/>
              <a:t>17/05/2019</a:t>
            </a:fld>
            <a:endParaRPr lang="it-IT"/>
          </a:p>
        </p:txBody>
      </p:sp>
      <p:sp>
        <p:nvSpPr>
          <p:cNvPr id="6" name="Segnaposto piè di pagina 5">
            <a:extLst>
              <a:ext uri="{FF2B5EF4-FFF2-40B4-BE49-F238E27FC236}">
                <a16:creationId xmlns:a16="http://schemas.microsoft.com/office/drawing/2014/main" id="{8A8EA1BA-24D3-BB4B-BC4E-E36A23340E3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87BE543-1A8B-E748-8C82-CB6B5D83D6EB}"/>
              </a:ext>
            </a:extLst>
          </p:cNvPr>
          <p:cNvSpPr>
            <a:spLocks noGrp="1"/>
          </p:cNvSpPr>
          <p:nvPr>
            <p:ph type="sldNum" sz="quarter" idx="12"/>
          </p:nvPr>
        </p:nvSpPr>
        <p:spPr/>
        <p:txBody>
          <a:bodyPr/>
          <a:lstStyle/>
          <a:p>
            <a:fld id="{6F373CF1-1ECB-7047-90AB-BC5464C25A9C}" type="slidenum">
              <a:rPr lang="it-IT" smtClean="0"/>
              <a:pPr/>
              <a:t>‹N›</a:t>
            </a:fld>
            <a:endParaRPr lang="it-IT"/>
          </a:p>
        </p:txBody>
      </p:sp>
    </p:spTree>
    <p:extLst>
      <p:ext uri="{BB962C8B-B14F-4D97-AF65-F5344CB8AC3E}">
        <p14:creationId xmlns:p14="http://schemas.microsoft.com/office/powerpoint/2010/main" val="3382112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F3A9CCE2-27E7-CE41-B485-D0B7B48777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19D289E-901A-E54E-97DF-2AA5732717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902D3E81-13E1-644D-A94D-2B6393E1FF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0DAA83-F227-524F-9D54-223F1AFF65A8}" type="datetimeFigureOut">
              <a:rPr lang="it-IT" smtClean="0"/>
              <a:pPr/>
              <a:t>17/05/2019</a:t>
            </a:fld>
            <a:endParaRPr lang="it-IT"/>
          </a:p>
        </p:txBody>
      </p:sp>
      <p:sp>
        <p:nvSpPr>
          <p:cNvPr id="5" name="Segnaposto piè di pagina 4">
            <a:extLst>
              <a:ext uri="{FF2B5EF4-FFF2-40B4-BE49-F238E27FC236}">
                <a16:creationId xmlns:a16="http://schemas.microsoft.com/office/drawing/2014/main" id="{1EAB6F2B-625C-C249-8533-E8DB13BCB2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75F845B3-6180-A640-A668-65540B1755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373CF1-1ECB-7047-90AB-BC5464C25A9C}" type="slidenum">
              <a:rPr lang="it-IT" smtClean="0"/>
              <a:pPr/>
              <a:t>‹N›</a:t>
            </a:fld>
            <a:endParaRPr lang="it-IT"/>
          </a:p>
        </p:txBody>
      </p:sp>
    </p:spTree>
    <p:extLst>
      <p:ext uri="{BB962C8B-B14F-4D97-AF65-F5344CB8AC3E}">
        <p14:creationId xmlns:p14="http://schemas.microsoft.com/office/powerpoint/2010/main" val="2567231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D634AF9F-7047-0E46-ADF5-62E780B96041}"/>
              </a:ext>
            </a:extLst>
          </p:cNvPr>
          <p:cNvPicPr>
            <a:picLocks noChangeAspect="1"/>
          </p:cNvPicPr>
          <p:nvPr/>
        </p:nvPicPr>
        <p:blipFill>
          <a:blip r:embed="rId2"/>
          <a:stretch>
            <a:fillRect/>
          </a:stretch>
        </p:blipFill>
        <p:spPr>
          <a:xfrm>
            <a:off x="0" y="0"/>
            <a:ext cx="12192000" cy="6858000"/>
          </a:xfrm>
          <a:prstGeom prst="rect">
            <a:avLst/>
          </a:prstGeom>
        </p:spPr>
      </p:pic>
      <p:sp>
        <p:nvSpPr>
          <p:cNvPr id="4" name="Titolo 1">
            <a:extLst>
              <a:ext uri="{FF2B5EF4-FFF2-40B4-BE49-F238E27FC236}">
                <a16:creationId xmlns:a16="http://schemas.microsoft.com/office/drawing/2014/main" id="{695268C8-58D0-3C4E-B3A9-F74005685926}"/>
              </a:ext>
            </a:extLst>
          </p:cNvPr>
          <p:cNvSpPr txBox="1">
            <a:spLocks/>
          </p:cNvSpPr>
          <p:nvPr/>
        </p:nvSpPr>
        <p:spPr>
          <a:xfrm>
            <a:off x="1528877" y="5405934"/>
            <a:ext cx="9136685" cy="534008"/>
          </a:xfrm>
          <a:prstGeom prst="rect">
            <a:avLst/>
          </a:prstGeom>
        </p:spPr>
        <p:txBody>
          <a:bodyPr lIns="0" tIns="0" rIns="0" bIns="0" anchor="ctr" anchorCtr="0">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it-IT" sz="2100" dirty="0">
                <a:solidFill>
                  <a:schemeClr val="bg1"/>
                </a:solidFill>
                <a:latin typeface="+mn-lt"/>
              </a:rPr>
              <a:t>Giovanna Faccio</a:t>
            </a:r>
          </a:p>
          <a:p>
            <a:pPr algn="r"/>
            <a:r>
              <a:rPr lang="it-IT" sz="2100" dirty="0">
                <a:solidFill>
                  <a:schemeClr val="bg1"/>
                </a:solidFill>
                <a:latin typeface="+mn-lt"/>
              </a:rPr>
              <a:t>Ilaria </a:t>
            </a:r>
            <a:r>
              <a:rPr lang="it-IT" sz="2100" dirty="0" err="1">
                <a:solidFill>
                  <a:schemeClr val="bg1"/>
                </a:solidFill>
                <a:latin typeface="+mn-lt"/>
              </a:rPr>
              <a:t>Erbice</a:t>
            </a:r>
            <a:endParaRPr lang="it-IT" sz="2100" dirty="0">
              <a:solidFill>
                <a:schemeClr val="bg1"/>
              </a:solidFill>
              <a:latin typeface="+mn-lt"/>
            </a:endParaRPr>
          </a:p>
        </p:txBody>
      </p:sp>
    </p:spTree>
    <p:extLst>
      <p:ext uri="{BB962C8B-B14F-4D97-AF65-F5344CB8AC3E}">
        <p14:creationId xmlns:p14="http://schemas.microsoft.com/office/powerpoint/2010/main" val="23425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590B50-8C97-4F45-B69C-E3DD2D6C0F93}"/>
              </a:ext>
            </a:extLst>
          </p:cNvPr>
          <p:cNvSpPr>
            <a:spLocks noGrp="1"/>
          </p:cNvSpPr>
          <p:nvPr>
            <p:ph type="title"/>
          </p:nvPr>
        </p:nvSpPr>
        <p:spPr>
          <a:xfrm>
            <a:off x="760781" y="756000"/>
            <a:ext cx="10650931" cy="1069625"/>
          </a:xfrm>
        </p:spPr>
        <p:txBody>
          <a:bodyPr lIns="0" tIns="0" rIns="0" bIns="0" anchor="t" anchorCtr="0">
            <a:normAutofit/>
          </a:bodyPr>
          <a:lstStyle/>
          <a:p>
            <a:pPr algn="ctr"/>
            <a:r>
              <a:rPr lang="it-IT" sz="4200" b="1" dirty="0" err="1">
                <a:solidFill>
                  <a:srgbClr val="174489"/>
                </a:solidFill>
                <a:latin typeface="+mn-lt"/>
              </a:rPr>
              <a:t>Arrival</a:t>
            </a:r>
            <a:endParaRPr lang="it-IT" sz="4200" b="1" dirty="0">
              <a:solidFill>
                <a:srgbClr val="174489"/>
              </a:solidFill>
              <a:latin typeface="+mn-lt"/>
            </a:endParaRPr>
          </a:p>
        </p:txBody>
      </p:sp>
      <p:sp>
        <p:nvSpPr>
          <p:cNvPr id="11" name="Segnaposto contenuto 10">
            <a:extLst>
              <a:ext uri="{FF2B5EF4-FFF2-40B4-BE49-F238E27FC236}">
                <a16:creationId xmlns:a16="http://schemas.microsoft.com/office/drawing/2014/main" id="{2E6BEA29-4052-3640-821E-532040FC6CD7}"/>
              </a:ext>
            </a:extLst>
          </p:cNvPr>
          <p:cNvSpPr>
            <a:spLocks noGrp="1"/>
          </p:cNvSpPr>
          <p:nvPr>
            <p:ph idx="1"/>
          </p:nvPr>
        </p:nvSpPr>
        <p:spPr>
          <a:xfrm>
            <a:off x="760781" y="1825625"/>
            <a:ext cx="10650931" cy="3266880"/>
          </a:xfrm>
          <a:noFill/>
        </p:spPr>
        <p:txBody>
          <a:bodyPr lIns="0" tIns="0" rIns="0" bIns="0"/>
          <a:lstStyle/>
          <a:p>
            <a:pPr algn="just">
              <a:lnSpc>
                <a:spcPct val="100000"/>
              </a:lnSpc>
              <a:buFont typeface="Wingdings" panose="05000000000000000000" pitchFamily="2" charset="2"/>
              <a:buChar char="Ø"/>
            </a:pPr>
            <a:r>
              <a:rPr lang="it-IT" dirty="0"/>
              <a:t> Povertà </a:t>
            </a:r>
          </a:p>
          <a:p>
            <a:pPr algn="just">
              <a:lnSpc>
                <a:spcPct val="100000"/>
              </a:lnSpc>
              <a:buFont typeface="Wingdings" panose="05000000000000000000" pitchFamily="2" charset="2"/>
              <a:buChar char="Ø"/>
            </a:pPr>
            <a:r>
              <a:rPr lang="it-IT" dirty="0"/>
              <a:t> Consapevolezza di risiedere in un paese considerato di transito. L’attuale legislazione infatti prevede che le richieste di asilo, per acquisire lo status di rifugiato, debbano essere esaminate entro 30 giorni. Ciò nonostante tali tempistiche risultano maggiormente dilatate, portando l’individuo ad attendere molto tempo prima di ottenere un verdetto. </a:t>
            </a:r>
          </a:p>
        </p:txBody>
      </p:sp>
    </p:spTree>
    <p:extLst>
      <p:ext uri="{BB962C8B-B14F-4D97-AF65-F5344CB8AC3E}">
        <p14:creationId xmlns:p14="http://schemas.microsoft.com/office/powerpoint/2010/main" val="345053192"/>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590B50-8C97-4F45-B69C-E3DD2D6C0F93}"/>
              </a:ext>
            </a:extLst>
          </p:cNvPr>
          <p:cNvSpPr>
            <a:spLocks noGrp="1"/>
          </p:cNvSpPr>
          <p:nvPr>
            <p:ph type="title"/>
          </p:nvPr>
        </p:nvSpPr>
        <p:spPr>
          <a:xfrm>
            <a:off x="760781" y="756000"/>
            <a:ext cx="10650931" cy="1069625"/>
          </a:xfrm>
        </p:spPr>
        <p:txBody>
          <a:bodyPr lIns="0" tIns="0" rIns="0" bIns="0" anchor="t" anchorCtr="0">
            <a:normAutofit/>
          </a:bodyPr>
          <a:lstStyle/>
          <a:p>
            <a:pPr algn="ctr"/>
            <a:r>
              <a:rPr lang="it-IT" sz="4200" b="1" dirty="0" err="1">
                <a:solidFill>
                  <a:srgbClr val="174489"/>
                </a:solidFill>
                <a:latin typeface="+mn-lt"/>
              </a:rPr>
              <a:t>Integration</a:t>
            </a:r>
            <a:endParaRPr lang="it-IT" sz="4200" b="1" dirty="0">
              <a:solidFill>
                <a:srgbClr val="174489"/>
              </a:solidFill>
              <a:latin typeface="+mn-lt"/>
            </a:endParaRPr>
          </a:p>
        </p:txBody>
      </p:sp>
      <p:sp>
        <p:nvSpPr>
          <p:cNvPr id="11" name="Segnaposto contenuto 10">
            <a:extLst>
              <a:ext uri="{FF2B5EF4-FFF2-40B4-BE49-F238E27FC236}">
                <a16:creationId xmlns:a16="http://schemas.microsoft.com/office/drawing/2014/main" id="{2E6BEA29-4052-3640-821E-532040FC6CD7}"/>
              </a:ext>
            </a:extLst>
          </p:cNvPr>
          <p:cNvSpPr>
            <a:spLocks noGrp="1"/>
          </p:cNvSpPr>
          <p:nvPr>
            <p:ph idx="1"/>
          </p:nvPr>
        </p:nvSpPr>
        <p:spPr>
          <a:xfrm>
            <a:off x="650240" y="1575582"/>
            <a:ext cx="11279163" cy="3456794"/>
          </a:xfrm>
          <a:noFill/>
        </p:spPr>
        <p:txBody>
          <a:bodyPr lIns="0" tIns="0" rIns="0" bIns="0"/>
          <a:lstStyle/>
          <a:p>
            <a:pPr>
              <a:lnSpc>
                <a:spcPct val="100000"/>
              </a:lnSpc>
              <a:buFont typeface="Wingdings" panose="05000000000000000000" pitchFamily="2" charset="2"/>
              <a:buChar char="Ø"/>
            </a:pPr>
            <a:r>
              <a:rPr lang="it-IT" dirty="0"/>
              <a:t> Povertà</a:t>
            </a:r>
          </a:p>
          <a:p>
            <a:pPr>
              <a:lnSpc>
                <a:spcPct val="100000"/>
              </a:lnSpc>
              <a:buFont typeface="Wingdings" panose="05000000000000000000" pitchFamily="2" charset="2"/>
              <a:buChar char="Ø"/>
            </a:pPr>
            <a:r>
              <a:rPr lang="it-IT" dirty="0"/>
              <a:t> Barriere culturali: differenze linguistiche religiose e di </a:t>
            </a:r>
            <a:r>
              <a:rPr lang="it-IT" dirty="0" err="1"/>
              <a:t>backgroung</a:t>
            </a:r>
            <a:r>
              <a:rPr lang="it-IT" dirty="0"/>
              <a:t> culturale</a:t>
            </a:r>
          </a:p>
          <a:p>
            <a:pPr>
              <a:lnSpc>
                <a:spcPct val="100000"/>
              </a:lnSpc>
              <a:buFont typeface="Wingdings" panose="05000000000000000000" pitchFamily="2" charset="2"/>
              <a:buChar char="Ø"/>
            </a:pPr>
            <a:r>
              <a:rPr lang="it-IT" dirty="0"/>
              <a:t> Difficoltà ad ottenere un permesso di soggiorno</a:t>
            </a:r>
          </a:p>
          <a:p>
            <a:pPr>
              <a:lnSpc>
                <a:spcPct val="100000"/>
              </a:lnSpc>
              <a:buFont typeface="Wingdings" panose="05000000000000000000" pitchFamily="2" charset="2"/>
              <a:buChar char="Ø"/>
            </a:pPr>
            <a:r>
              <a:rPr lang="it-IT" dirty="0"/>
              <a:t> Residenza in strutture chiuse (vedi detenzione)</a:t>
            </a:r>
          </a:p>
          <a:p>
            <a:pPr>
              <a:lnSpc>
                <a:spcPct val="100000"/>
              </a:lnSpc>
              <a:buFont typeface="Wingdings" panose="05000000000000000000" pitchFamily="2" charset="2"/>
              <a:buChar char="Ø"/>
            </a:pPr>
            <a:r>
              <a:rPr lang="it-IT" dirty="0"/>
              <a:t> Isolamento sociale e disoccupazione</a:t>
            </a:r>
          </a:p>
          <a:p>
            <a:pPr>
              <a:lnSpc>
                <a:spcPct val="100000"/>
              </a:lnSpc>
              <a:buFont typeface="Wingdings" panose="05000000000000000000" pitchFamily="2" charset="2"/>
              <a:buChar char="Ø"/>
            </a:pPr>
            <a:r>
              <a:rPr lang="it-IT" dirty="0"/>
              <a:t> Rischio di rimpatrio forzato.</a:t>
            </a:r>
          </a:p>
        </p:txBody>
      </p:sp>
    </p:spTree>
    <p:extLst>
      <p:ext uri="{BB962C8B-B14F-4D97-AF65-F5344CB8AC3E}">
        <p14:creationId xmlns:p14="http://schemas.microsoft.com/office/powerpoint/2010/main" val="345053192"/>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590B50-8C97-4F45-B69C-E3DD2D6C0F93}"/>
              </a:ext>
            </a:extLst>
          </p:cNvPr>
          <p:cNvSpPr>
            <a:spLocks noGrp="1"/>
          </p:cNvSpPr>
          <p:nvPr>
            <p:ph type="title"/>
          </p:nvPr>
        </p:nvSpPr>
        <p:spPr>
          <a:xfrm>
            <a:off x="760781" y="756000"/>
            <a:ext cx="10650931" cy="1069625"/>
          </a:xfrm>
        </p:spPr>
        <p:txBody>
          <a:bodyPr lIns="0" tIns="0" rIns="0" bIns="0" anchor="t" anchorCtr="0">
            <a:normAutofit/>
          </a:bodyPr>
          <a:lstStyle/>
          <a:p>
            <a:pPr algn="ctr"/>
            <a:r>
              <a:rPr lang="it-IT" sz="4200" b="1" dirty="0">
                <a:solidFill>
                  <a:srgbClr val="174489"/>
                </a:solidFill>
                <a:latin typeface="+mn-lt"/>
              </a:rPr>
              <a:t>Fattori Protettivi</a:t>
            </a:r>
          </a:p>
        </p:txBody>
      </p:sp>
      <p:sp>
        <p:nvSpPr>
          <p:cNvPr id="11" name="Segnaposto contenuto 10">
            <a:extLst>
              <a:ext uri="{FF2B5EF4-FFF2-40B4-BE49-F238E27FC236}">
                <a16:creationId xmlns:a16="http://schemas.microsoft.com/office/drawing/2014/main" id="{2E6BEA29-4052-3640-821E-532040FC6CD7}"/>
              </a:ext>
            </a:extLst>
          </p:cNvPr>
          <p:cNvSpPr>
            <a:spLocks noGrp="1"/>
          </p:cNvSpPr>
          <p:nvPr>
            <p:ph idx="1"/>
          </p:nvPr>
        </p:nvSpPr>
        <p:spPr>
          <a:xfrm>
            <a:off x="873760" y="1570716"/>
            <a:ext cx="10557459" cy="3560084"/>
          </a:xfrm>
          <a:noFill/>
        </p:spPr>
        <p:txBody>
          <a:bodyPr lIns="0" tIns="0" rIns="0" bIns="0"/>
          <a:lstStyle/>
          <a:p>
            <a:pPr marL="0" indent="0" algn="just">
              <a:lnSpc>
                <a:spcPct val="100000"/>
              </a:lnSpc>
              <a:buNone/>
            </a:pPr>
            <a:r>
              <a:rPr lang="it-IT" dirty="0"/>
              <a:t>Ciò nonostante, la WHO ha identificato dei fattori protettivi che possono arginare i fattori di rischio diminuendo l'incidenza di questi nell'individuo: </a:t>
            </a:r>
          </a:p>
          <a:p>
            <a:pPr>
              <a:lnSpc>
                <a:spcPct val="100000"/>
              </a:lnSpc>
              <a:buFont typeface="Wingdings" panose="05000000000000000000" pitchFamily="2" charset="2"/>
              <a:buChar char="Ø"/>
            </a:pPr>
            <a:r>
              <a:rPr lang="it-IT" dirty="0"/>
              <a:t> Grado di istruzione;</a:t>
            </a:r>
          </a:p>
          <a:p>
            <a:pPr>
              <a:lnSpc>
                <a:spcPct val="100000"/>
              </a:lnSpc>
              <a:buFont typeface="Wingdings" panose="05000000000000000000" pitchFamily="2" charset="2"/>
              <a:buChar char="Ø"/>
            </a:pPr>
            <a:r>
              <a:rPr lang="it-IT" dirty="0"/>
              <a:t> Disponibilità di risorse economiche;</a:t>
            </a:r>
          </a:p>
          <a:p>
            <a:pPr>
              <a:lnSpc>
                <a:spcPct val="100000"/>
              </a:lnSpc>
              <a:buFont typeface="Wingdings" panose="05000000000000000000" pitchFamily="2" charset="2"/>
              <a:buChar char="Ø"/>
            </a:pPr>
            <a:r>
              <a:rPr lang="it-IT" dirty="0"/>
              <a:t> Resilienza ai fattori di stress (</a:t>
            </a:r>
            <a:r>
              <a:rPr lang="it-IT" dirty="0" err="1"/>
              <a:t>stressor</a:t>
            </a:r>
            <a:r>
              <a:rPr lang="it-IT" dirty="0"/>
              <a:t>);</a:t>
            </a:r>
          </a:p>
          <a:p>
            <a:pPr>
              <a:lnSpc>
                <a:spcPct val="100000"/>
              </a:lnSpc>
              <a:buFont typeface="Wingdings" panose="05000000000000000000" pitchFamily="2" charset="2"/>
              <a:buChar char="Ø"/>
            </a:pPr>
            <a:r>
              <a:rPr lang="it-IT" dirty="0"/>
              <a:t> Nuove opportunità a cui fare fronte;</a:t>
            </a:r>
          </a:p>
        </p:txBody>
      </p:sp>
    </p:spTree>
    <p:extLst>
      <p:ext uri="{BB962C8B-B14F-4D97-AF65-F5344CB8AC3E}">
        <p14:creationId xmlns:p14="http://schemas.microsoft.com/office/powerpoint/2010/main" val="345053192"/>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590B50-8C97-4F45-B69C-E3DD2D6C0F93}"/>
              </a:ext>
            </a:extLst>
          </p:cNvPr>
          <p:cNvSpPr>
            <a:spLocks noGrp="1"/>
          </p:cNvSpPr>
          <p:nvPr>
            <p:ph type="title"/>
          </p:nvPr>
        </p:nvSpPr>
        <p:spPr>
          <a:xfrm>
            <a:off x="812800" y="548943"/>
            <a:ext cx="10598912" cy="975057"/>
          </a:xfrm>
        </p:spPr>
        <p:txBody>
          <a:bodyPr lIns="0" tIns="0" rIns="0" bIns="0" anchor="t" anchorCtr="0">
            <a:normAutofit/>
          </a:bodyPr>
          <a:lstStyle/>
          <a:p>
            <a:pPr algn="ctr"/>
            <a:r>
              <a:rPr lang="it-IT" sz="4200" b="1" dirty="0">
                <a:solidFill>
                  <a:srgbClr val="174489"/>
                </a:solidFill>
                <a:latin typeface="+mn-lt"/>
              </a:rPr>
              <a:t>Le problematiche Psicopatologiche e non</a:t>
            </a:r>
          </a:p>
        </p:txBody>
      </p:sp>
      <p:sp>
        <p:nvSpPr>
          <p:cNvPr id="11" name="Segnaposto contenuto 10">
            <a:extLst>
              <a:ext uri="{FF2B5EF4-FFF2-40B4-BE49-F238E27FC236}">
                <a16:creationId xmlns:a16="http://schemas.microsoft.com/office/drawing/2014/main" id="{2E6BEA29-4052-3640-821E-532040FC6CD7}"/>
              </a:ext>
            </a:extLst>
          </p:cNvPr>
          <p:cNvSpPr>
            <a:spLocks noGrp="1"/>
          </p:cNvSpPr>
          <p:nvPr>
            <p:ph idx="1"/>
          </p:nvPr>
        </p:nvSpPr>
        <p:spPr>
          <a:xfrm>
            <a:off x="760781" y="1466557"/>
            <a:ext cx="10929471" cy="3924885"/>
          </a:xfrm>
          <a:noFill/>
        </p:spPr>
        <p:txBody>
          <a:bodyPr lIns="0" tIns="0" rIns="0" bIns="0">
            <a:normAutofit fontScale="92500" lnSpcReduction="10000"/>
          </a:bodyPr>
          <a:lstStyle/>
          <a:p>
            <a:pPr marL="0" indent="0" algn="just">
              <a:lnSpc>
                <a:spcPct val="110000"/>
              </a:lnSpc>
              <a:buNone/>
            </a:pPr>
            <a:r>
              <a:rPr lang="it-IT" dirty="0"/>
              <a:t>Le condizioni cliniche Psicopatologiche a cui le  popolazioni migranti possono essere esposte sono: </a:t>
            </a:r>
          </a:p>
          <a:p>
            <a:pPr algn="just">
              <a:lnSpc>
                <a:spcPct val="110000"/>
              </a:lnSpc>
              <a:buFont typeface="Wingdings" panose="05000000000000000000" pitchFamily="2" charset="2"/>
              <a:buChar char="§"/>
            </a:pPr>
            <a:r>
              <a:rPr lang="it-IT" dirty="0"/>
              <a:t>Disturbo Post-Traumatico da Stress (PTSD)</a:t>
            </a:r>
          </a:p>
          <a:p>
            <a:pPr algn="just">
              <a:lnSpc>
                <a:spcPct val="110000"/>
              </a:lnSpc>
              <a:buFont typeface="Wingdings" panose="05000000000000000000" pitchFamily="2" charset="2"/>
              <a:buChar char="§"/>
            </a:pPr>
            <a:r>
              <a:rPr lang="it-IT" dirty="0"/>
              <a:t>Depressione</a:t>
            </a:r>
          </a:p>
          <a:p>
            <a:pPr algn="just">
              <a:lnSpc>
                <a:spcPct val="110000"/>
              </a:lnSpc>
              <a:buFont typeface="Wingdings" panose="05000000000000000000" pitchFamily="2" charset="2"/>
              <a:buChar char="§"/>
            </a:pPr>
            <a:r>
              <a:rPr lang="it-IT" dirty="0"/>
              <a:t>Disturbo d'ansia generalizzato</a:t>
            </a:r>
          </a:p>
          <a:p>
            <a:pPr algn="just">
              <a:lnSpc>
                <a:spcPct val="110000"/>
              </a:lnSpc>
              <a:buFont typeface="Wingdings" panose="05000000000000000000" pitchFamily="2" charset="2"/>
              <a:buChar char="§"/>
            </a:pPr>
            <a:r>
              <a:rPr lang="it-IT" dirty="0"/>
              <a:t>Psicosi</a:t>
            </a:r>
          </a:p>
          <a:p>
            <a:pPr marL="0" indent="0" algn="just">
              <a:lnSpc>
                <a:spcPct val="110000"/>
              </a:lnSpc>
              <a:buNone/>
            </a:pPr>
            <a:r>
              <a:rPr lang="it-IT" dirty="0"/>
              <a:t>Tali disturbi risultano essere accentuati nelle popolazioni che hanno vissuto nel paese ospitante per più di 5 anni.</a:t>
            </a:r>
          </a:p>
        </p:txBody>
      </p:sp>
    </p:spTree>
    <p:extLst>
      <p:ext uri="{BB962C8B-B14F-4D97-AF65-F5344CB8AC3E}">
        <p14:creationId xmlns:p14="http://schemas.microsoft.com/office/powerpoint/2010/main" val="34505319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590B50-8C97-4F45-B69C-E3DD2D6C0F93}"/>
              </a:ext>
            </a:extLst>
          </p:cNvPr>
          <p:cNvSpPr>
            <a:spLocks noGrp="1"/>
          </p:cNvSpPr>
          <p:nvPr>
            <p:ph type="title"/>
          </p:nvPr>
        </p:nvSpPr>
        <p:spPr>
          <a:xfrm>
            <a:off x="760781" y="477821"/>
            <a:ext cx="10650931" cy="1069625"/>
          </a:xfrm>
        </p:spPr>
        <p:txBody>
          <a:bodyPr lIns="0" tIns="0" rIns="0" bIns="0" anchor="t" anchorCtr="0">
            <a:normAutofit/>
          </a:bodyPr>
          <a:lstStyle/>
          <a:p>
            <a:pPr algn="ctr"/>
            <a:r>
              <a:rPr lang="it-IT" sz="4200" b="1" dirty="0">
                <a:solidFill>
                  <a:srgbClr val="174489"/>
                </a:solidFill>
                <a:latin typeface="+mn-lt"/>
              </a:rPr>
              <a:t>Disturbo Post-Traumatico da Stress (PTSD)</a:t>
            </a:r>
          </a:p>
        </p:txBody>
      </p:sp>
      <p:sp>
        <p:nvSpPr>
          <p:cNvPr id="11" name="Segnaposto contenuto 10">
            <a:extLst>
              <a:ext uri="{FF2B5EF4-FFF2-40B4-BE49-F238E27FC236}">
                <a16:creationId xmlns:a16="http://schemas.microsoft.com/office/drawing/2014/main" id="{2E6BEA29-4052-3640-821E-532040FC6CD7}"/>
              </a:ext>
            </a:extLst>
          </p:cNvPr>
          <p:cNvSpPr>
            <a:spLocks noGrp="1"/>
          </p:cNvSpPr>
          <p:nvPr>
            <p:ph idx="1"/>
          </p:nvPr>
        </p:nvSpPr>
        <p:spPr>
          <a:xfrm>
            <a:off x="520505" y="1031520"/>
            <a:ext cx="11226018" cy="4531284"/>
          </a:xfrm>
          <a:noFill/>
        </p:spPr>
        <p:txBody>
          <a:bodyPr lIns="0" tIns="0" rIns="0" bIns="0">
            <a:normAutofit/>
          </a:bodyPr>
          <a:lstStyle/>
          <a:p>
            <a:pPr marL="0" indent="0" algn="just">
              <a:lnSpc>
                <a:spcPct val="100000"/>
              </a:lnSpc>
              <a:buNone/>
            </a:pPr>
            <a:r>
              <a:rPr lang="it-IT" sz="2400" b="1" dirty="0"/>
              <a:t>Incidenza: </a:t>
            </a:r>
            <a:r>
              <a:rPr lang="it-IT" sz="2400" dirty="0"/>
              <a:t>9-36% nei migranti rispetto al 1-2% della popolazione del paese ospitante. </a:t>
            </a:r>
          </a:p>
          <a:p>
            <a:pPr marL="0" indent="0" algn="just">
              <a:lnSpc>
                <a:spcPct val="100000"/>
              </a:lnSpc>
              <a:buNone/>
            </a:pPr>
            <a:r>
              <a:rPr lang="it-IT" sz="2400" dirty="0"/>
              <a:t>I </a:t>
            </a:r>
            <a:r>
              <a:rPr lang="it-IT" sz="2400" u="sng" dirty="0"/>
              <a:t>sintomi principali </a:t>
            </a:r>
            <a:r>
              <a:rPr lang="it-IT" sz="2400" dirty="0"/>
              <a:t>sono: </a:t>
            </a:r>
          </a:p>
          <a:p>
            <a:pPr marL="0" indent="0" algn="just">
              <a:lnSpc>
                <a:spcPct val="100000"/>
              </a:lnSpc>
            </a:pPr>
            <a:r>
              <a:rPr lang="it-IT" sz="2400" dirty="0"/>
              <a:t> </a:t>
            </a:r>
            <a:r>
              <a:rPr lang="it-IT" sz="2400" b="1" dirty="0"/>
              <a:t>Sintomi intrusivi </a:t>
            </a:r>
            <a:r>
              <a:rPr lang="it-IT" sz="2400" dirty="0"/>
              <a:t>ricorrenti (es. il paziente è portato a rivivere l'evento traumatico);</a:t>
            </a:r>
          </a:p>
          <a:p>
            <a:pPr marL="0" indent="0" algn="just">
              <a:lnSpc>
                <a:spcPct val="100000"/>
              </a:lnSpc>
            </a:pPr>
            <a:r>
              <a:rPr lang="it-IT" sz="2400" dirty="0"/>
              <a:t> </a:t>
            </a:r>
            <a:r>
              <a:rPr lang="it-IT" sz="2400" b="1" dirty="0"/>
              <a:t>Sintomi di evitamento e alterazioni negative di pensieri ed emozioni</a:t>
            </a:r>
            <a:r>
              <a:rPr lang="it-IT" sz="2400" dirty="0"/>
              <a:t> ovvero l’impossibilità a rievocare e raccontare l'esperienza traumatica, incapacità di provare sentimenti positivi quali gioia e amore, isolamento e perdita di fiducia in </a:t>
            </a:r>
            <a:r>
              <a:rPr lang="it-IT" sz="2400" dirty="0" err="1"/>
              <a:t>sè</a:t>
            </a:r>
            <a:r>
              <a:rPr lang="it-IT" sz="2400" dirty="0"/>
              <a:t> e nel mondo;</a:t>
            </a:r>
          </a:p>
          <a:p>
            <a:pPr marL="0" indent="0" algn="just">
              <a:lnSpc>
                <a:spcPct val="100000"/>
              </a:lnSpc>
            </a:pPr>
            <a:r>
              <a:rPr lang="it-IT" sz="2400" dirty="0"/>
              <a:t> </a:t>
            </a:r>
            <a:r>
              <a:rPr lang="it-IT" sz="2400" b="1" dirty="0"/>
              <a:t>Alterazioni marcate dell'</a:t>
            </a:r>
            <a:r>
              <a:rPr lang="it-IT" sz="2400" b="1" dirty="0" err="1"/>
              <a:t>arousal</a:t>
            </a:r>
            <a:r>
              <a:rPr lang="it-IT" sz="2400" b="1" dirty="0"/>
              <a:t> e della reattività</a:t>
            </a:r>
            <a:r>
              <a:rPr lang="it-IT" sz="2400" dirty="0"/>
              <a:t>, che implicano un'aumentata tendenza autolesiva;</a:t>
            </a:r>
          </a:p>
          <a:p>
            <a:pPr marL="0" indent="0" algn="just">
              <a:lnSpc>
                <a:spcPct val="100000"/>
              </a:lnSpc>
            </a:pPr>
            <a:r>
              <a:rPr lang="it-IT" sz="2400" dirty="0"/>
              <a:t> </a:t>
            </a:r>
            <a:r>
              <a:rPr lang="it-IT" sz="2400" b="1" dirty="0"/>
              <a:t>Irritabilità e scoppi di rabbia</a:t>
            </a:r>
            <a:r>
              <a:rPr lang="it-IT" sz="2400" dirty="0"/>
              <a:t>;</a:t>
            </a:r>
          </a:p>
          <a:p>
            <a:pPr marL="0" indent="0" algn="just">
              <a:lnSpc>
                <a:spcPct val="100000"/>
              </a:lnSpc>
            </a:pPr>
            <a:r>
              <a:rPr lang="it-IT" sz="2400" dirty="0"/>
              <a:t> </a:t>
            </a:r>
            <a:r>
              <a:rPr lang="it-IT" sz="2400" b="1" dirty="0" err="1"/>
              <a:t>Ipervigilanza</a:t>
            </a:r>
            <a:r>
              <a:rPr lang="it-IT" sz="2400" b="1" dirty="0"/>
              <a:t> e insonnia</a:t>
            </a:r>
            <a:r>
              <a:rPr lang="it-IT" sz="2400" dirty="0"/>
              <a:t>.</a:t>
            </a:r>
          </a:p>
        </p:txBody>
      </p:sp>
    </p:spTree>
    <p:extLst>
      <p:ext uri="{BB962C8B-B14F-4D97-AF65-F5344CB8AC3E}">
        <p14:creationId xmlns:p14="http://schemas.microsoft.com/office/powerpoint/2010/main" val="345053192"/>
      </p:ext>
    </p:extLst>
  </p:cSld>
  <p:clrMapOvr>
    <a:masterClrMapping/>
  </p:clrMapOvr>
  <p:transition spd="slow">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590B50-8C97-4F45-B69C-E3DD2D6C0F93}"/>
              </a:ext>
            </a:extLst>
          </p:cNvPr>
          <p:cNvSpPr>
            <a:spLocks noGrp="1"/>
          </p:cNvSpPr>
          <p:nvPr>
            <p:ph type="title"/>
          </p:nvPr>
        </p:nvSpPr>
        <p:spPr>
          <a:xfrm>
            <a:off x="760781" y="548640"/>
            <a:ext cx="10650931" cy="1069625"/>
          </a:xfrm>
        </p:spPr>
        <p:txBody>
          <a:bodyPr lIns="0" tIns="0" rIns="0" bIns="0" anchor="t" anchorCtr="0">
            <a:normAutofit/>
          </a:bodyPr>
          <a:lstStyle/>
          <a:p>
            <a:pPr algn="ctr"/>
            <a:r>
              <a:rPr lang="it-IT" sz="4200" b="1" dirty="0">
                <a:solidFill>
                  <a:srgbClr val="174489"/>
                </a:solidFill>
                <a:latin typeface="+mn-lt"/>
              </a:rPr>
              <a:t>Depressione</a:t>
            </a:r>
          </a:p>
        </p:txBody>
      </p:sp>
      <p:sp>
        <p:nvSpPr>
          <p:cNvPr id="11" name="Segnaposto contenuto 10">
            <a:extLst>
              <a:ext uri="{FF2B5EF4-FFF2-40B4-BE49-F238E27FC236}">
                <a16:creationId xmlns:a16="http://schemas.microsoft.com/office/drawing/2014/main" id="{2E6BEA29-4052-3640-821E-532040FC6CD7}"/>
              </a:ext>
            </a:extLst>
          </p:cNvPr>
          <p:cNvSpPr>
            <a:spLocks noGrp="1"/>
          </p:cNvSpPr>
          <p:nvPr>
            <p:ph idx="1"/>
          </p:nvPr>
        </p:nvSpPr>
        <p:spPr>
          <a:xfrm>
            <a:off x="780288" y="1163358"/>
            <a:ext cx="11056081" cy="4531284"/>
          </a:xfrm>
          <a:noFill/>
        </p:spPr>
        <p:txBody>
          <a:bodyPr lIns="0" tIns="0" rIns="0" bIns="0">
            <a:normAutofit lnSpcReduction="10000"/>
          </a:bodyPr>
          <a:lstStyle/>
          <a:p>
            <a:pPr marL="0" indent="0" algn="just">
              <a:lnSpc>
                <a:spcPct val="100000"/>
              </a:lnSpc>
              <a:buNone/>
            </a:pPr>
            <a:r>
              <a:rPr lang="it-IT" b="1" dirty="0"/>
              <a:t>Prevalenza: </a:t>
            </a:r>
            <a:r>
              <a:rPr lang="it-IT" dirty="0"/>
              <a:t>tra il 5 e 44%. In questo caso l'incidenza non varia significativamente rispetto la popolazione ospitante.</a:t>
            </a:r>
          </a:p>
          <a:p>
            <a:pPr marL="0" indent="0" algn="just">
              <a:lnSpc>
                <a:spcPct val="100000"/>
              </a:lnSpc>
              <a:buNone/>
            </a:pPr>
            <a:r>
              <a:rPr lang="it-IT" dirty="0"/>
              <a:t>Qualora però l'individuo risieda nel Paese ospite da più di 5 anni la prevalenza della patologia aumenta del 20%.</a:t>
            </a:r>
          </a:p>
          <a:p>
            <a:pPr marL="0" indent="0">
              <a:lnSpc>
                <a:spcPct val="100000"/>
              </a:lnSpc>
              <a:buNone/>
            </a:pPr>
            <a:r>
              <a:rPr lang="it-IT" dirty="0"/>
              <a:t>La </a:t>
            </a:r>
            <a:r>
              <a:rPr lang="it-IT" u="sng" dirty="0"/>
              <a:t>sintomatologia</a:t>
            </a:r>
            <a:r>
              <a:rPr lang="it-IT" dirty="0"/>
              <a:t> che si può riscontrare comprende: </a:t>
            </a:r>
          </a:p>
          <a:p>
            <a:pPr marL="0" indent="0">
              <a:lnSpc>
                <a:spcPct val="100000"/>
              </a:lnSpc>
            </a:pPr>
            <a:r>
              <a:rPr lang="it-IT" b="1" dirty="0"/>
              <a:t> Crisi di pianto;</a:t>
            </a:r>
          </a:p>
          <a:p>
            <a:pPr marL="0" indent="0">
              <a:lnSpc>
                <a:spcPct val="100000"/>
              </a:lnSpc>
            </a:pPr>
            <a:r>
              <a:rPr lang="it-IT" b="1" dirty="0"/>
              <a:t> Anedonia;</a:t>
            </a:r>
          </a:p>
          <a:p>
            <a:pPr marL="0" indent="0">
              <a:lnSpc>
                <a:spcPct val="100000"/>
              </a:lnSpc>
            </a:pPr>
            <a:r>
              <a:rPr lang="it-IT" b="1" dirty="0"/>
              <a:t> Faticabilità/Astenia profonda;</a:t>
            </a:r>
          </a:p>
          <a:p>
            <a:pPr marL="0" indent="0">
              <a:lnSpc>
                <a:spcPct val="100000"/>
              </a:lnSpc>
            </a:pPr>
            <a:r>
              <a:rPr lang="it-IT" b="1" dirty="0"/>
              <a:t> Tendenza all'autolesionismo e ideazione suicidaria.</a:t>
            </a:r>
          </a:p>
        </p:txBody>
      </p:sp>
    </p:spTree>
    <p:extLst>
      <p:ext uri="{BB962C8B-B14F-4D97-AF65-F5344CB8AC3E}">
        <p14:creationId xmlns:p14="http://schemas.microsoft.com/office/powerpoint/2010/main" val="345053192"/>
      </p:ext>
    </p:extLst>
  </p:cSld>
  <p:clrMapOvr>
    <a:masterClrMapping/>
  </p:clrMapOvr>
  <p:transition spd="slow">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590B50-8C97-4F45-B69C-E3DD2D6C0F93}"/>
              </a:ext>
            </a:extLst>
          </p:cNvPr>
          <p:cNvSpPr>
            <a:spLocks noGrp="1"/>
          </p:cNvSpPr>
          <p:nvPr>
            <p:ph type="title"/>
          </p:nvPr>
        </p:nvSpPr>
        <p:spPr>
          <a:xfrm>
            <a:off x="760781" y="756000"/>
            <a:ext cx="10650931" cy="1069625"/>
          </a:xfrm>
        </p:spPr>
        <p:txBody>
          <a:bodyPr lIns="0" tIns="0" rIns="0" bIns="0" anchor="t" anchorCtr="0">
            <a:normAutofit/>
          </a:bodyPr>
          <a:lstStyle/>
          <a:p>
            <a:pPr algn="ctr"/>
            <a:r>
              <a:rPr lang="it-IT" sz="4200" b="1" dirty="0">
                <a:solidFill>
                  <a:srgbClr val="174489"/>
                </a:solidFill>
                <a:latin typeface="+mn-lt"/>
              </a:rPr>
              <a:t>Disturbo di ansia generalizzato</a:t>
            </a:r>
          </a:p>
        </p:txBody>
      </p:sp>
      <p:sp>
        <p:nvSpPr>
          <p:cNvPr id="11" name="Segnaposto contenuto 10">
            <a:extLst>
              <a:ext uri="{FF2B5EF4-FFF2-40B4-BE49-F238E27FC236}">
                <a16:creationId xmlns:a16="http://schemas.microsoft.com/office/drawing/2014/main" id="{2E6BEA29-4052-3640-821E-532040FC6CD7}"/>
              </a:ext>
            </a:extLst>
          </p:cNvPr>
          <p:cNvSpPr>
            <a:spLocks noGrp="1"/>
          </p:cNvSpPr>
          <p:nvPr>
            <p:ph idx="1"/>
          </p:nvPr>
        </p:nvSpPr>
        <p:spPr>
          <a:xfrm>
            <a:off x="780288" y="1606042"/>
            <a:ext cx="10650931" cy="4531284"/>
          </a:xfrm>
          <a:noFill/>
        </p:spPr>
        <p:txBody>
          <a:bodyPr lIns="0" tIns="0" rIns="0" bIns="0">
            <a:normAutofit/>
          </a:bodyPr>
          <a:lstStyle/>
          <a:p>
            <a:pPr marL="0" indent="0">
              <a:lnSpc>
                <a:spcPct val="100000"/>
              </a:lnSpc>
              <a:buNone/>
            </a:pPr>
            <a:r>
              <a:rPr lang="it-IT" sz="2400" b="1" dirty="0"/>
              <a:t>Prevalenza: </a:t>
            </a:r>
            <a:r>
              <a:rPr lang="it-IT" sz="2400" dirty="0"/>
              <a:t>dal 4 al 40% rispetto al 5% della popolazione del paese ospite. Qualora l'individuo risieda nel paese ospite da più di 5 anni la prevalenza della patologia aumenta del 20%.</a:t>
            </a:r>
          </a:p>
          <a:p>
            <a:pPr marL="0" indent="0">
              <a:lnSpc>
                <a:spcPct val="100000"/>
              </a:lnSpc>
              <a:buNone/>
            </a:pPr>
            <a:r>
              <a:rPr lang="it-IT" sz="2400" dirty="0"/>
              <a:t>La </a:t>
            </a:r>
            <a:r>
              <a:rPr lang="it-IT" sz="2400" u="sng" dirty="0"/>
              <a:t>sintomatologia</a:t>
            </a:r>
            <a:r>
              <a:rPr lang="it-IT" sz="2400" dirty="0"/>
              <a:t> prevede: </a:t>
            </a:r>
          </a:p>
          <a:p>
            <a:pPr>
              <a:lnSpc>
                <a:spcPct val="100000"/>
              </a:lnSpc>
            </a:pPr>
            <a:r>
              <a:rPr lang="it-IT" sz="2400" b="1" dirty="0"/>
              <a:t>Irrequietezza; </a:t>
            </a:r>
          </a:p>
          <a:p>
            <a:pPr>
              <a:lnSpc>
                <a:spcPct val="100000"/>
              </a:lnSpc>
            </a:pPr>
            <a:r>
              <a:rPr lang="it-IT" sz="2400" b="1" dirty="0"/>
              <a:t>Sensazione di fatica cronica;</a:t>
            </a:r>
          </a:p>
          <a:p>
            <a:pPr>
              <a:lnSpc>
                <a:spcPct val="100000"/>
              </a:lnSpc>
            </a:pPr>
            <a:r>
              <a:rPr lang="it-IT" sz="2400" b="1" dirty="0"/>
              <a:t>Tensione muscolare cronica (arti, collo, schiena);</a:t>
            </a:r>
          </a:p>
          <a:p>
            <a:pPr>
              <a:lnSpc>
                <a:spcPct val="100000"/>
              </a:lnSpc>
            </a:pPr>
            <a:r>
              <a:rPr lang="it-IT" sz="2400" b="1" dirty="0"/>
              <a:t>Disturbi del sonno.</a:t>
            </a:r>
          </a:p>
        </p:txBody>
      </p:sp>
    </p:spTree>
    <p:extLst>
      <p:ext uri="{BB962C8B-B14F-4D97-AF65-F5344CB8AC3E}">
        <p14:creationId xmlns:p14="http://schemas.microsoft.com/office/powerpoint/2010/main" val="345053192"/>
      </p:ext>
    </p:extLst>
  </p:cSld>
  <p:clrMapOvr>
    <a:masterClrMapping/>
  </p:clrMapOvr>
  <p:transition spd="slow">
    <p:randomBa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590B50-8C97-4F45-B69C-E3DD2D6C0F93}"/>
              </a:ext>
            </a:extLst>
          </p:cNvPr>
          <p:cNvSpPr>
            <a:spLocks noGrp="1"/>
          </p:cNvSpPr>
          <p:nvPr>
            <p:ph type="title"/>
          </p:nvPr>
        </p:nvSpPr>
        <p:spPr>
          <a:xfrm>
            <a:off x="760781" y="520505"/>
            <a:ext cx="10650931" cy="1069625"/>
          </a:xfrm>
        </p:spPr>
        <p:txBody>
          <a:bodyPr lIns="0" tIns="0" rIns="0" bIns="0" anchor="t" anchorCtr="0">
            <a:normAutofit/>
          </a:bodyPr>
          <a:lstStyle/>
          <a:p>
            <a:pPr algn="ctr"/>
            <a:r>
              <a:rPr lang="it-IT" sz="4200" b="1" dirty="0">
                <a:solidFill>
                  <a:srgbClr val="174489"/>
                </a:solidFill>
                <a:latin typeface="+mn-lt"/>
              </a:rPr>
              <a:t>Le strategie d'azione</a:t>
            </a:r>
          </a:p>
        </p:txBody>
      </p:sp>
      <p:sp>
        <p:nvSpPr>
          <p:cNvPr id="11" name="Segnaposto contenuto 10">
            <a:extLst>
              <a:ext uri="{FF2B5EF4-FFF2-40B4-BE49-F238E27FC236}">
                <a16:creationId xmlns:a16="http://schemas.microsoft.com/office/drawing/2014/main" id="{2E6BEA29-4052-3640-821E-532040FC6CD7}"/>
              </a:ext>
            </a:extLst>
          </p:cNvPr>
          <p:cNvSpPr>
            <a:spLocks noGrp="1"/>
          </p:cNvSpPr>
          <p:nvPr>
            <p:ph idx="1"/>
          </p:nvPr>
        </p:nvSpPr>
        <p:spPr>
          <a:xfrm>
            <a:off x="760781" y="1392702"/>
            <a:ext cx="10650931" cy="4531284"/>
          </a:xfrm>
          <a:noFill/>
        </p:spPr>
        <p:txBody>
          <a:bodyPr lIns="0" tIns="0" rIns="0" bIns="0"/>
          <a:lstStyle/>
          <a:p>
            <a:pPr marL="0" indent="0" algn="just">
              <a:lnSpc>
                <a:spcPct val="100000"/>
              </a:lnSpc>
              <a:buNone/>
            </a:pPr>
            <a:r>
              <a:rPr lang="it-IT" dirty="0"/>
              <a:t>Visti i fattori di rischio e protettivi individuati dall'WHO e vista la comprovata difficoltà all'accesso alle cure, sono state individuate quattro diverse aree di azione al fine di promuovere la salute mentale e fornire cure adeguate quando necessarie. Tali aree d'azione sono:</a:t>
            </a:r>
          </a:p>
          <a:p>
            <a:pPr marL="0" indent="0">
              <a:lnSpc>
                <a:spcPct val="100000"/>
              </a:lnSpc>
            </a:pPr>
            <a:r>
              <a:rPr lang="it-IT" dirty="0"/>
              <a:t>Promozione dell'integrazione sociale</a:t>
            </a:r>
          </a:p>
          <a:p>
            <a:pPr marL="0" indent="0">
              <a:lnSpc>
                <a:spcPct val="100000"/>
              </a:lnSpc>
            </a:pPr>
            <a:r>
              <a:rPr lang="it-IT" dirty="0"/>
              <a:t>Superamento dei pregiudizi inerenti la Salute Psicologica</a:t>
            </a:r>
          </a:p>
          <a:p>
            <a:pPr marL="0" indent="0">
              <a:lnSpc>
                <a:spcPct val="100000"/>
              </a:lnSpc>
            </a:pPr>
            <a:r>
              <a:rPr lang="it-IT" dirty="0"/>
              <a:t>Accesso alle cure</a:t>
            </a:r>
          </a:p>
          <a:p>
            <a:pPr marL="0" indent="0">
              <a:lnSpc>
                <a:spcPct val="100000"/>
              </a:lnSpc>
            </a:pPr>
            <a:r>
              <a:rPr lang="it-IT" dirty="0"/>
              <a:t>Trattamento dei rifugiati e migranti con una patologia comprovata</a:t>
            </a:r>
          </a:p>
        </p:txBody>
      </p:sp>
    </p:spTree>
    <p:extLst>
      <p:ext uri="{BB962C8B-B14F-4D97-AF65-F5344CB8AC3E}">
        <p14:creationId xmlns:p14="http://schemas.microsoft.com/office/powerpoint/2010/main" val="34505319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590B50-8C97-4F45-B69C-E3DD2D6C0F93}"/>
              </a:ext>
            </a:extLst>
          </p:cNvPr>
          <p:cNvSpPr>
            <a:spLocks noGrp="1"/>
          </p:cNvSpPr>
          <p:nvPr>
            <p:ph type="title"/>
          </p:nvPr>
        </p:nvSpPr>
        <p:spPr>
          <a:xfrm>
            <a:off x="760781" y="131884"/>
            <a:ext cx="10650931" cy="1069625"/>
          </a:xfrm>
        </p:spPr>
        <p:txBody>
          <a:bodyPr lIns="0" tIns="0" rIns="0" bIns="0" anchor="t" anchorCtr="0">
            <a:normAutofit/>
          </a:bodyPr>
          <a:lstStyle/>
          <a:p>
            <a:pPr algn="ctr"/>
            <a:r>
              <a:rPr lang="it-IT" sz="4200" b="1" dirty="0">
                <a:solidFill>
                  <a:srgbClr val="174489"/>
                </a:solidFill>
                <a:latin typeface="+mn-lt"/>
              </a:rPr>
              <a:t>Accesso alle cure</a:t>
            </a:r>
          </a:p>
        </p:txBody>
      </p:sp>
      <p:sp>
        <p:nvSpPr>
          <p:cNvPr id="11" name="Segnaposto contenuto 10">
            <a:extLst>
              <a:ext uri="{FF2B5EF4-FFF2-40B4-BE49-F238E27FC236}">
                <a16:creationId xmlns:a16="http://schemas.microsoft.com/office/drawing/2014/main" id="{2E6BEA29-4052-3640-821E-532040FC6CD7}"/>
              </a:ext>
            </a:extLst>
          </p:cNvPr>
          <p:cNvSpPr>
            <a:spLocks noGrp="1"/>
          </p:cNvSpPr>
          <p:nvPr>
            <p:ph idx="1"/>
          </p:nvPr>
        </p:nvSpPr>
        <p:spPr>
          <a:xfrm>
            <a:off x="225083" y="798342"/>
            <a:ext cx="11465170" cy="4714164"/>
          </a:xfrm>
          <a:noFill/>
        </p:spPr>
        <p:txBody>
          <a:bodyPr lIns="0" tIns="0" rIns="0" bIns="0">
            <a:noAutofit/>
          </a:bodyPr>
          <a:lstStyle/>
          <a:p>
            <a:pPr marL="0" indent="0" algn="just">
              <a:lnSpc>
                <a:spcPct val="110000"/>
              </a:lnSpc>
              <a:buNone/>
            </a:pPr>
            <a:r>
              <a:rPr lang="it-IT" sz="2200" dirty="0"/>
              <a:t>Una delle problematiche principali è la </a:t>
            </a:r>
            <a:r>
              <a:rPr lang="it-IT" sz="2200" b="1" dirty="0"/>
              <a:t>non conoscenza </a:t>
            </a:r>
            <a:r>
              <a:rPr lang="it-IT" sz="2200" dirty="0"/>
              <a:t>dei servizi a cui i migranti possono accedere. Per tale motivo ci si può adoperare per: </a:t>
            </a:r>
          </a:p>
          <a:p>
            <a:pPr marL="0" indent="0" algn="just">
              <a:lnSpc>
                <a:spcPct val="110000"/>
              </a:lnSpc>
            </a:pPr>
            <a:r>
              <a:rPr lang="it-IT" sz="2200" dirty="0" smtClean="0"/>
              <a:t> </a:t>
            </a:r>
            <a:r>
              <a:rPr lang="it-IT" sz="2200" u="sng" dirty="0" smtClean="0"/>
              <a:t>Rendere </a:t>
            </a:r>
            <a:r>
              <a:rPr lang="it-IT" sz="2200" u="sng" dirty="0"/>
              <a:t>più accessibili le informazioni</a:t>
            </a:r>
            <a:r>
              <a:rPr lang="it-IT" sz="2200" dirty="0"/>
              <a:t> inerenti i servizi disponibili, sia per chi ne usufruisce, sia per chi è tenuto a fornirli</a:t>
            </a:r>
          </a:p>
          <a:p>
            <a:pPr marL="0" indent="0" algn="just">
              <a:lnSpc>
                <a:spcPct val="110000"/>
              </a:lnSpc>
            </a:pPr>
            <a:r>
              <a:rPr lang="it-IT" sz="2200" dirty="0" smtClean="0"/>
              <a:t> Cercare </a:t>
            </a:r>
            <a:r>
              <a:rPr lang="it-IT" sz="2200" dirty="0"/>
              <a:t>di </a:t>
            </a:r>
            <a:r>
              <a:rPr lang="it-IT" sz="2200" u="sng" dirty="0"/>
              <a:t>fornire servizi di supporto medico personalizzati </a:t>
            </a:r>
            <a:r>
              <a:rPr lang="it-IT" sz="2200" dirty="0"/>
              <a:t>a seconda delle necessità dei singoli gruppi di migranti</a:t>
            </a:r>
          </a:p>
          <a:p>
            <a:pPr marL="0" indent="0" algn="just">
              <a:lnSpc>
                <a:spcPct val="110000"/>
              </a:lnSpc>
            </a:pPr>
            <a:r>
              <a:rPr lang="it-IT" sz="2200" dirty="0" smtClean="0"/>
              <a:t> </a:t>
            </a:r>
            <a:r>
              <a:rPr lang="it-IT" sz="2200" u="sng" dirty="0" smtClean="0"/>
              <a:t>Creazione </a:t>
            </a:r>
            <a:r>
              <a:rPr lang="it-IT" sz="2200" u="sng" dirty="0"/>
              <a:t>di un servizio di cura integrato</a:t>
            </a:r>
            <a:r>
              <a:rPr lang="it-IT" sz="2200" dirty="0"/>
              <a:t>, che analizzi e tratti disturbi organici e psicopatologie. Infatti molto spesso i sintomi manifestati, associati ad una patologia organica, possono essere la manifestazione di una patologia psichiatrica</a:t>
            </a:r>
          </a:p>
          <a:p>
            <a:pPr marL="0" indent="0" algn="just">
              <a:lnSpc>
                <a:spcPct val="110000"/>
              </a:lnSpc>
            </a:pPr>
            <a:r>
              <a:rPr lang="it-IT" sz="2200" dirty="0" smtClean="0"/>
              <a:t> Affiancare </a:t>
            </a:r>
            <a:r>
              <a:rPr lang="it-IT" sz="2200" dirty="0"/>
              <a:t>agli operatori sanitari degli interpreti, in modo tale da assicurare un </a:t>
            </a:r>
            <a:r>
              <a:rPr lang="it-IT" sz="2200" u="sng" dirty="0"/>
              <a:t>corretto dialogo tra operatore ed assistito</a:t>
            </a:r>
          </a:p>
        </p:txBody>
      </p:sp>
    </p:spTree>
    <p:extLst>
      <p:ext uri="{BB962C8B-B14F-4D97-AF65-F5344CB8AC3E}">
        <p14:creationId xmlns:p14="http://schemas.microsoft.com/office/powerpoint/2010/main" val="34505319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590B50-8C97-4F45-B69C-E3DD2D6C0F93}"/>
              </a:ext>
            </a:extLst>
          </p:cNvPr>
          <p:cNvSpPr>
            <a:spLocks noGrp="1"/>
          </p:cNvSpPr>
          <p:nvPr>
            <p:ph type="title"/>
          </p:nvPr>
        </p:nvSpPr>
        <p:spPr>
          <a:xfrm>
            <a:off x="478302" y="548160"/>
            <a:ext cx="11155679" cy="1069625"/>
          </a:xfrm>
        </p:spPr>
        <p:txBody>
          <a:bodyPr lIns="0" tIns="0" rIns="0" bIns="0" anchor="t" anchorCtr="0">
            <a:normAutofit/>
          </a:bodyPr>
          <a:lstStyle/>
          <a:p>
            <a:pPr algn="ctr"/>
            <a:r>
              <a:rPr lang="it-IT" sz="4200" b="1" dirty="0">
                <a:solidFill>
                  <a:srgbClr val="174489"/>
                </a:solidFill>
                <a:latin typeface="+mn-lt"/>
              </a:rPr>
              <a:t>Superamento dei pregiudizi sulla Salute Mentale</a:t>
            </a:r>
          </a:p>
        </p:txBody>
      </p:sp>
      <p:sp>
        <p:nvSpPr>
          <p:cNvPr id="11" name="Segnaposto contenuto 10">
            <a:extLst>
              <a:ext uri="{FF2B5EF4-FFF2-40B4-BE49-F238E27FC236}">
                <a16:creationId xmlns:a16="http://schemas.microsoft.com/office/drawing/2014/main" id="{2E6BEA29-4052-3640-821E-532040FC6CD7}"/>
              </a:ext>
            </a:extLst>
          </p:cNvPr>
          <p:cNvSpPr>
            <a:spLocks noGrp="1"/>
          </p:cNvSpPr>
          <p:nvPr>
            <p:ph idx="1"/>
          </p:nvPr>
        </p:nvSpPr>
        <p:spPr>
          <a:xfrm>
            <a:off x="760781" y="1406769"/>
            <a:ext cx="10650931" cy="4531284"/>
          </a:xfrm>
          <a:noFill/>
        </p:spPr>
        <p:txBody>
          <a:bodyPr lIns="0" tIns="0" rIns="0" bIns="0">
            <a:normAutofit/>
          </a:bodyPr>
          <a:lstStyle/>
          <a:p>
            <a:pPr marL="0" indent="0" algn="just">
              <a:lnSpc>
                <a:spcPct val="100000"/>
              </a:lnSpc>
              <a:buNone/>
            </a:pPr>
            <a:r>
              <a:rPr lang="it-IT" dirty="0"/>
              <a:t>Sin dal primo momento in cui il migrante/richiedente asilo giunge nel Paese ospite, esso deve ricevere un adeguato supporto da professionisti sanitari. </a:t>
            </a:r>
          </a:p>
          <a:p>
            <a:pPr marL="0" indent="0" algn="just">
              <a:lnSpc>
                <a:spcPct val="100000"/>
              </a:lnSpc>
              <a:buNone/>
            </a:pPr>
            <a:r>
              <a:rPr lang="it-IT" dirty="0"/>
              <a:t>Il rapporto di fiducia che con essi si va ad instaurare è volto a:</a:t>
            </a:r>
          </a:p>
          <a:p>
            <a:pPr marL="0" indent="0" algn="just">
              <a:lnSpc>
                <a:spcPct val="100000"/>
              </a:lnSpc>
            </a:pPr>
            <a:r>
              <a:rPr lang="it-IT" dirty="0"/>
              <a:t> </a:t>
            </a:r>
            <a:r>
              <a:rPr lang="it-IT" u="sng" dirty="0"/>
              <a:t>Superare le barriere culturali</a:t>
            </a:r>
            <a:r>
              <a:rPr lang="it-IT" dirty="0"/>
              <a:t> e la concezione di "salute mentale“, che potrebbe ostacolare il processo di diagnosi e cura di una psicopatologia</a:t>
            </a:r>
          </a:p>
          <a:p>
            <a:pPr marL="0" indent="0" algn="just">
              <a:lnSpc>
                <a:spcPct val="100000"/>
              </a:lnSpc>
            </a:pPr>
            <a:r>
              <a:rPr lang="it-IT" dirty="0" smtClean="0"/>
              <a:t> </a:t>
            </a:r>
            <a:r>
              <a:rPr lang="it-IT" u="sng" dirty="0" smtClean="0"/>
              <a:t>Superare </a:t>
            </a:r>
            <a:r>
              <a:rPr lang="it-IT" u="sng" dirty="0"/>
              <a:t>i pregiudizi</a:t>
            </a:r>
            <a:r>
              <a:rPr lang="it-IT" dirty="0"/>
              <a:t> correlati alle figure di supporto, così che essi si sentano sicuri a ricercare l'aiuto e i servizi che possono fornire</a:t>
            </a:r>
          </a:p>
        </p:txBody>
      </p:sp>
    </p:spTree>
    <p:extLst>
      <p:ext uri="{BB962C8B-B14F-4D97-AF65-F5344CB8AC3E}">
        <p14:creationId xmlns:p14="http://schemas.microsoft.com/office/powerpoint/2010/main" val="34505319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CBA7F92C-21B9-2A45-B1D6-7FF6AB770CD9}"/>
              </a:ext>
            </a:extLst>
          </p:cNvPr>
          <p:cNvPicPr>
            <a:picLocks noChangeAspect="1"/>
          </p:cNvPicPr>
          <p:nvPr/>
        </p:nvPicPr>
        <p:blipFill>
          <a:blip r:embed="rId2"/>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0CEAE934-349D-EF44-A580-5218486469C5}"/>
              </a:ext>
            </a:extLst>
          </p:cNvPr>
          <p:cNvSpPr>
            <a:spLocks noGrp="1"/>
          </p:cNvSpPr>
          <p:nvPr>
            <p:ph type="ctrTitle"/>
          </p:nvPr>
        </p:nvSpPr>
        <p:spPr>
          <a:xfrm>
            <a:off x="897942" y="3429000"/>
            <a:ext cx="10662962" cy="1439469"/>
          </a:xfrm>
        </p:spPr>
        <p:txBody>
          <a:bodyPr lIns="0" tIns="0" rIns="0" bIns="0" anchor="t" anchorCtr="0">
            <a:noAutofit/>
          </a:bodyPr>
          <a:lstStyle/>
          <a:p>
            <a:r>
              <a:rPr lang="it-IT" b="1" dirty="0">
                <a:solidFill>
                  <a:srgbClr val="FFDB2E"/>
                </a:solidFill>
                <a:latin typeface="+mn-lt"/>
              </a:rPr>
              <a:t>La Salute Psicologica dei migranti</a:t>
            </a:r>
          </a:p>
        </p:txBody>
      </p:sp>
      <p:sp>
        <p:nvSpPr>
          <p:cNvPr id="6" name="Titolo 1">
            <a:extLst>
              <a:ext uri="{FF2B5EF4-FFF2-40B4-BE49-F238E27FC236}">
                <a16:creationId xmlns:a16="http://schemas.microsoft.com/office/drawing/2014/main" id="{9AB8650B-2881-FC45-923D-4D802627BE06}"/>
              </a:ext>
            </a:extLst>
          </p:cNvPr>
          <p:cNvSpPr txBox="1">
            <a:spLocks/>
          </p:cNvSpPr>
          <p:nvPr/>
        </p:nvSpPr>
        <p:spPr>
          <a:xfrm>
            <a:off x="755702" y="4334098"/>
            <a:ext cx="10662962" cy="1439469"/>
          </a:xfrm>
          <a:prstGeom prst="rect">
            <a:avLst/>
          </a:prstGeom>
        </p:spPr>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it-IT" b="1" dirty="0">
              <a:solidFill>
                <a:srgbClr val="FFDB2E"/>
              </a:solidFill>
              <a:latin typeface="+mn-lt"/>
            </a:endParaRPr>
          </a:p>
        </p:txBody>
      </p:sp>
    </p:spTree>
    <p:extLst>
      <p:ext uri="{BB962C8B-B14F-4D97-AF65-F5344CB8AC3E}">
        <p14:creationId xmlns:p14="http://schemas.microsoft.com/office/powerpoint/2010/main" val="1693535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590B50-8C97-4F45-B69C-E3DD2D6C0F93}"/>
              </a:ext>
            </a:extLst>
          </p:cNvPr>
          <p:cNvSpPr>
            <a:spLocks noGrp="1"/>
          </p:cNvSpPr>
          <p:nvPr>
            <p:ph type="title"/>
          </p:nvPr>
        </p:nvSpPr>
        <p:spPr>
          <a:xfrm>
            <a:off x="760781" y="548160"/>
            <a:ext cx="10650931" cy="1069625"/>
          </a:xfrm>
        </p:spPr>
        <p:txBody>
          <a:bodyPr lIns="0" tIns="0" rIns="0" bIns="0" anchor="t" anchorCtr="0">
            <a:normAutofit/>
          </a:bodyPr>
          <a:lstStyle/>
          <a:p>
            <a:pPr algn="ctr"/>
            <a:r>
              <a:rPr lang="it-IT" sz="4200" b="1" dirty="0">
                <a:solidFill>
                  <a:srgbClr val="174489"/>
                </a:solidFill>
                <a:latin typeface="+mn-lt"/>
              </a:rPr>
              <a:t>Promozione dell’integrazione sociale</a:t>
            </a:r>
          </a:p>
        </p:txBody>
      </p:sp>
      <p:sp>
        <p:nvSpPr>
          <p:cNvPr id="11" name="Segnaposto contenuto 10">
            <a:extLst>
              <a:ext uri="{FF2B5EF4-FFF2-40B4-BE49-F238E27FC236}">
                <a16:creationId xmlns:a16="http://schemas.microsoft.com/office/drawing/2014/main" id="{2E6BEA29-4052-3640-821E-532040FC6CD7}"/>
              </a:ext>
            </a:extLst>
          </p:cNvPr>
          <p:cNvSpPr>
            <a:spLocks noGrp="1"/>
          </p:cNvSpPr>
          <p:nvPr>
            <p:ph idx="1"/>
          </p:nvPr>
        </p:nvSpPr>
        <p:spPr>
          <a:xfrm>
            <a:off x="760781" y="1209822"/>
            <a:ext cx="10650931" cy="4531284"/>
          </a:xfrm>
          <a:noFill/>
        </p:spPr>
        <p:txBody>
          <a:bodyPr lIns="0" tIns="0" rIns="0" bIns="0">
            <a:normAutofit fontScale="92500"/>
          </a:bodyPr>
          <a:lstStyle/>
          <a:p>
            <a:pPr marL="0" indent="0" algn="just">
              <a:lnSpc>
                <a:spcPct val="110000"/>
              </a:lnSpc>
              <a:buNone/>
            </a:pPr>
            <a:r>
              <a:rPr lang="it-IT" dirty="0"/>
              <a:t>L'emarginazione è un fattore di rischio modificabile e, per tale motivo, il Paese ospite si può adoperare per:</a:t>
            </a:r>
          </a:p>
          <a:p>
            <a:pPr marL="0" indent="0" algn="just">
              <a:lnSpc>
                <a:spcPct val="110000"/>
              </a:lnSpc>
            </a:pPr>
            <a:r>
              <a:rPr lang="it-IT" dirty="0"/>
              <a:t> </a:t>
            </a:r>
            <a:r>
              <a:rPr lang="it-IT" u="sng" dirty="0"/>
              <a:t>Garantire i bisogni primari</a:t>
            </a:r>
            <a:r>
              <a:rPr lang="it-IT" dirty="0"/>
              <a:t>: sin dal primo momento l'individuo ha diritto a vitto ed alloggio e assistenza</a:t>
            </a:r>
          </a:p>
          <a:p>
            <a:pPr marL="0" indent="0" algn="just">
              <a:lnSpc>
                <a:spcPct val="110000"/>
              </a:lnSpc>
            </a:pPr>
            <a:r>
              <a:rPr lang="it-IT" dirty="0"/>
              <a:t> </a:t>
            </a:r>
            <a:r>
              <a:rPr lang="it-IT" u="sng" dirty="0"/>
              <a:t>Investimento in programmi educazionali</a:t>
            </a:r>
            <a:r>
              <a:rPr lang="it-IT" dirty="0"/>
              <a:t>: integrazione nel sistema scolastico del paese ospitante (soprattutto per bambini ed adolescenti, ma non solo)  per ridurre l'isolamento sociale e cercare di fornire nuove possibilità di impiego</a:t>
            </a:r>
          </a:p>
          <a:p>
            <a:pPr marL="0" indent="0" algn="just">
              <a:lnSpc>
                <a:spcPct val="110000"/>
              </a:lnSpc>
            </a:pPr>
            <a:r>
              <a:rPr lang="it-IT" dirty="0"/>
              <a:t> </a:t>
            </a:r>
            <a:r>
              <a:rPr lang="it-IT" u="sng" dirty="0"/>
              <a:t>Corsi di lingua e riconoscimento delle qualifiche professionali</a:t>
            </a:r>
            <a:r>
              <a:rPr lang="it-IT" dirty="0"/>
              <a:t> anche se non acquisite nel Paese ospite</a:t>
            </a:r>
          </a:p>
        </p:txBody>
      </p:sp>
    </p:spTree>
    <p:extLst>
      <p:ext uri="{BB962C8B-B14F-4D97-AF65-F5344CB8AC3E}">
        <p14:creationId xmlns:p14="http://schemas.microsoft.com/office/powerpoint/2010/main" val="34505319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CBA7F92C-21B9-2A45-B1D6-7FF6AB770CD9}"/>
              </a:ext>
            </a:extLst>
          </p:cNvPr>
          <p:cNvPicPr>
            <a:picLocks noChangeAspect="1"/>
          </p:cNvPicPr>
          <p:nvPr/>
        </p:nvPicPr>
        <p:blipFill>
          <a:blip r:embed="rId2"/>
          <a:stretch>
            <a:fillRect/>
          </a:stretch>
        </p:blipFill>
        <p:spPr>
          <a:xfrm>
            <a:off x="0" y="0"/>
            <a:ext cx="12192000" cy="6858000"/>
          </a:xfrm>
          <a:prstGeom prst="rect">
            <a:avLst/>
          </a:prstGeom>
        </p:spPr>
      </p:pic>
      <p:sp>
        <p:nvSpPr>
          <p:cNvPr id="2" name="Titolo 1">
            <a:extLst>
              <a:ext uri="{FF2B5EF4-FFF2-40B4-BE49-F238E27FC236}">
                <a16:creationId xmlns:a16="http://schemas.microsoft.com/office/drawing/2014/main" id="{0CEAE934-349D-EF44-A580-5218486469C5}"/>
              </a:ext>
            </a:extLst>
          </p:cNvPr>
          <p:cNvSpPr>
            <a:spLocks noGrp="1"/>
          </p:cNvSpPr>
          <p:nvPr>
            <p:ph type="ctrTitle"/>
          </p:nvPr>
        </p:nvSpPr>
        <p:spPr>
          <a:xfrm>
            <a:off x="897942" y="3178744"/>
            <a:ext cx="10662962" cy="1439469"/>
          </a:xfrm>
        </p:spPr>
        <p:txBody>
          <a:bodyPr lIns="0" tIns="0" rIns="0" bIns="0" anchor="t" anchorCtr="0">
            <a:noAutofit/>
          </a:bodyPr>
          <a:lstStyle/>
          <a:p>
            <a:r>
              <a:rPr lang="it-IT" b="1" i="1" dirty="0">
                <a:solidFill>
                  <a:srgbClr val="FFDB2E"/>
                </a:solidFill>
                <a:latin typeface="+mn-lt"/>
              </a:rPr>
              <a:t>Grazie per l’attenzione.</a:t>
            </a:r>
          </a:p>
        </p:txBody>
      </p:sp>
      <p:sp>
        <p:nvSpPr>
          <p:cNvPr id="6" name="Titolo 1">
            <a:extLst>
              <a:ext uri="{FF2B5EF4-FFF2-40B4-BE49-F238E27FC236}">
                <a16:creationId xmlns:a16="http://schemas.microsoft.com/office/drawing/2014/main" id="{9AB8650B-2881-FC45-923D-4D802627BE06}"/>
              </a:ext>
            </a:extLst>
          </p:cNvPr>
          <p:cNvSpPr txBox="1">
            <a:spLocks/>
          </p:cNvSpPr>
          <p:nvPr/>
        </p:nvSpPr>
        <p:spPr>
          <a:xfrm>
            <a:off x="755702" y="4334098"/>
            <a:ext cx="10662962" cy="1439469"/>
          </a:xfrm>
          <a:prstGeom prst="rect">
            <a:avLst/>
          </a:prstGeom>
        </p:spPr>
        <p:txBody>
          <a:bodyPr vert="horz" lIns="0" tIns="0" rIns="0" bIns="0" rtlCol="0" anchor="t"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it-IT" b="1" dirty="0">
              <a:solidFill>
                <a:srgbClr val="FFDB2E"/>
              </a:solidFill>
              <a:latin typeface="+mn-lt"/>
            </a:endParaRPr>
          </a:p>
        </p:txBody>
      </p:sp>
    </p:spTree>
    <p:extLst>
      <p:ext uri="{BB962C8B-B14F-4D97-AF65-F5344CB8AC3E}">
        <p14:creationId xmlns:p14="http://schemas.microsoft.com/office/powerpoint/2010/main" val="2635042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590B50-8C97-4F45-B69C-E3DD2D6C0F93}"/>
              </a:ext>
            </a:extLst>
          </p:cNvPr>
          <p:cNvSpPr>
            <a:spLocks noGrp="1"/>
          </p:cNvSpPr>
          <p:nvPr>
            <p:ph type="title"/>
          </p:nvPr>
        </p:nvSpPr>
        <p:spPr>
          <a:xfrm>
            <a:off x="760781" y="756000"/>
            <a:ext cx="10650931" cy="1069625"/>
          </a:xfrm>
        </p:spPr>
        <p:txBody>
          <a:bodyPr lIns="0" tIns="0" rIns="0" bIns="0" anchor="t" anchorCtr="0">
            <a:noAutofit/>
          </a:bodyPr>
          <a:lstStyle/>
          <a:p>
            <a:pPr algn="ctr"/>
            <a:r>
              <a:rPr lang="it-IT" sz="4200" b="1" dirty="0">
                <a:solidFill>
                  <a:srgbClr val="174489"/>
                </a:solidFill>
                <a:latin typeface="+mn-lt"/>
              </a:rPr>
              <a:t>La Salute Mentale</a:t>
            </a:r>
          </a:p>
        </p:txBody>
      </p:sp>
      <p:sp>
        <p:nvSpPr>
          <p:cNvPr id="11" name="Segnaposto contenuto 10">
            <a:extLst>
              <a:ext uri="{FF2B5EF4-FFF2-40B4-BE49-F238E27FC236}">
                <a16:creationId xmlns:a16="http://schemas.microsoft.com/office/drawing/2014/main" id="{2E6BEA29-4052-3640-821E-532040FC6CD7}"/>
              </a:ext>
            </a:extLst>
          </p:cNvPr>
          <p:cNvSpPr>
            <a:spLocks noGrp="1"/>
          </p:cNvSpPr>
          <p:nvPr>
            <p:ph idx="1"/>
          </p:nvPr>
        </p:nvSpPr>
        <p:spPr>
          <a:xfrm>
            <a:off x="760781" y="1825625"/>
            <a:ext cx="10650931" cy="3931236"/>
          </a:xfrm>
          <a:noFill/>
        </p:spPr>
        <p:txBody>
          <a:bodyPr lIns="0" tIns="0" rIns="0" bIns="0"/>
          <a:lstStyle/>
          <a:p>
            <a:pPr algn="just">
              <a:buNone/>
            </a:pPr>
            <a:r>
              <a:rPr lang="it-IT" dirty="0"/>
              <a:t>  “Stato di benessere emotivo e psicologico nel quale l'individuo è in grado di sfruttare le sue capacità cognitive o emozionali, esercitare la propria funzione all'interno della società, rispondere alle esigenze quotidiane della vita di ogni giorno, stabilire relazioni soddisfacenti e mature con gli altri, partecipare costruttivamente ai mutamenti dell'ambiente, adattarsi alle condizioni esterne e ai conflitti interni.”</a:t>
            </a:r>
          </a:p>
          <a:p>
            <a:pPr>
              <a:buNone/>
            </a:pPr>
            <a:r>
              <a:rPr lang="it-IT" sz="2400" i="1" dirty="0"/>
              <a:t>   World </a:t>
            </a:r>
            <a:r>
              <a:rPr lang="it-IT" sz="2400" i="1" dirty="0" err="1"/>
              <a:t>Health</a:t>
            </a:r>
            <a:r>
              <a:rPr lang="it-IT" sz="2400" i="1" dirty="0"/>
              <a:t> </a:t>
            </a:r>
            <a:r>
              <a:rPr lang="it-IT" sz="2400" i="1" dirty="0" err="1"/>
              <a:t>Organization</a:t>
            </a:r>
            <a:endParaRPr lang="it-IT" sz="2400" i="1" dirty="0"/>
          </a:p>
        </p:txBody>
      </p:sp>
    </p:spTree>
    <p:extLst>
      <p:ext uri="{BB962C8B-B14F-4D97-AF65-F5344CB8AC3E}">
        <p14:creationId xmlns:p14="http://schemas.microsoft.com/office/powerpoint/2010/main" val="345053192"/>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590B50-8C97-4F45-B69C-E3DD2D6C0F93}"/>
              </a:ext>
            </a:extLst>
          </p:cNvPr>
          <p:cNvSpPr>
            <a:spLocks noGrp="1"/>
          </p:cNvSpPr>
          <p:nvPr>
            <p:ph type="title"/>
          </p:nvPr>
        </p:nvSpPr>
        <p:spPr>
          <a:xfrm>
            <a:off x="760781" y="756000"/>
            <a:ext cx="10650931" cy="1069625"/>
          </a:xfrm>
        </p:spPr>
        <p:txBody>
          <a:bodyPr lIns="0" tIns="0" rIns="0" bIns="0" anchor="t" anchorCtr="0">
            <a:noAutofit/>
          </a:bodyPr>
          <a:lstStyle/>
          <a:p>
            <a:pPr algn="ctr"/>
            <a:r>
              <a:rPr lang="it-IT" sz="4200" b="1" dirty="0">
                <a:solidFill>
                  <a:srgbClr val="174489"/>
                </a:solidFill>
                <a:latin typeface="+mn-lt"/>
              </a:rPr>
              <a:t>Migranti e richiedenti asilo: Perché tutelare la loro Salute Psicologica</a:t>
            </a:r>
          </a:p>
        </p:txBody>
      </p:sp>
      <p:sp>
        <p:nvSpPr>
          <p:cNvPr id="11" name="Segnaposto contenuto 10">
            <a:extLst>
              <a:ext uri="{FF2B5EF4-FFF2-40B4-BE49-F238E27FC236}">
                <a16:creationId xmlns:a16="http://schemas.microsoft.com/office/drawing/2014/main" id="{2E6BEA29-4052-3640-821E-532040FC6CD7}"/>
              </a:ext>
            </a:extLst>
          </p:cNvPr>
          <p:cNvSpPr>
            <a:spLocks noGrp="1"/>
          </p:cNvSpPr>
          <p:nvPr>
            <p:ph idx="1"/>
          </p:nvPr>
        </p:nvSpPr>
        <p:spPr>
          <a:xfrm>
            <a:off x="760781" y="2335237"/>
            <a:ext cx="10650931" cy="3421624"/>
          </a:xfrm>
          <a:noFill/>
        </p:spPr>
        <p:txBody>
          <a:bodyPr lIns="0" tIns="0" rIns="0" bIns="0"/>
          <a:lstStyle/>
          <a:p>
            <a:pPr marL="0" indent="0" algn="just">
              <a:lnSpc>
                <a:spcPct val="100000"/>
              </a:lnSpc>
              <a:buNone/>
            </a:pPr>
            <a:r>
              <a:rPr lang="it-IT" dirty="0"/>
              <a:t>L’immigrazione in Europa è un fenomeno </a:t>
            </a:r>
            <a:r>
              <a:rPr lang="it-IT" dirty="0" err="1"/>
              <a:t>epidemiologicamente</a:t>
            </a:r>
            <a:r>
              <a:rPr lang="it-IT" dirty="0"/>
              <a:t> rilevante, con ripercussioni di tipo sociale, economico, umanitario e sanitario. La tutela della salute dei migranti e dei richiedenti protezione internazionale è un tema di estrema attualità e criticità per i servizi sanitari nazionali, e la tutela della salute mentale sta divenendo una vera e propria priorità, data la elevata frequenza di disagio psicologico e malattie psichiatriche in questa popolazione.</a:t>
            </a:r>
          </a:p>
        </p:txBody>
      </p:sp>
    </p:spTree>
    <p:extLst>
      <p:ext uri="{BB962C8B-B14F-4D97-AF65-F5344CB8AC3E}">
        <p14:creationId xmlns:p14="http://schemas.microsoft.com/office/powerpoint/2010/main" val="345053192"/>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itolo 1">
            <a:extLst>
              <a:ext uri="{FF2B5EF4-FFF2-40B4-BE49-F238E27FC236}">
                <a16:creationId xmlns:a16="http://schemas.microsoft.com/office/drawing/2014/main" id="{DA576B82-F2D3-474B-A008-2B8DC8C20031}"/>
              </a:ext>
            </a:extLst>
          </p:cNvPr>
          <p:cNvSpPr>
            <a:spLocks noGrp="1"/>
          </p:cNvSpPr>
          <p:nvPr>
            <p:ph type="title"/>
          </p:nvPr>
        </p:nvSpPr>
        <p:spPr>
          <a:xfrm>
            <a:off x="858129" y="345441"/>
            <a:ext cx="4192173" cy="865440"/>
          </a:xfrm>
        </p:spPr>
        <p:txBody>
          <a:bodyPr lIns="0" tIns="0" rIns="0" bIns="0" anchor="t" anchorCtr="0">
            <a:normAutofit/>
          </a:bodyPr>
          <a:lstStyle/>
          <a:p>
            <a:pPr algn="ctr"/>
            <a:r>
              <a:rPr lang="it-IT" sz="4200" b="1" dirty="0">
                <a:solidFill>
                  <a:srgbClr val="174489"/>
                </a:solidFill>
                <a:latin typeface="+mn-lt"/>
              </a:rPr>
              <a:t>Migranti</a:t>
            </a:r>
          </a:p>
        </p:txBody>
      </p:sp>
      <p:sp>
        <p:nvSpPr>
          <p:cNvPr id="9" name="Segnaposto contenuto 10">
            <a:extLst>
              <a:ext uri="{FF2B5EF4-FFF2-40B4-BE49-F238E27FC236}">
                <a16:creationId xmlns:a16="http://schemas.microsoft.com/office/drawing/2014/main" id="{1A0F6C32-A63A-4D70-A2DF-A54179EC62E4}"/>
              </a:ext>
            </a:extLst>
          </p:cNvPr>
          <p:cNvSpPr txBox="1">
            <a:spLocks/>
          </p:cNvSpPr>
          <p:nvPr/>
        </p:nvSpPr>
        <p:spPr>
          <a:xfrm>
            <a:off x="992334" y="1449705"/>
            <a:ext cx="4655281" cy="3750527"/>
          </a:xfrm>
          <a:prstGeom prst="rect">
            <a:avLst/>
          </a:prstGeom>
          <a:noFill/>
        </p:spPr>
        <p:txBody>
          <a:bodyPr vert="horz" lIns="0" tIns="0" rIns="0" bIns="0" rtlCol="0">
            <a:normAutofit/>
          </a:bodyPr>
          <a:lstStyle/>
          <a:p>
            <a:pPr algn="just"/>
            <a:r>
              <a:rPr lang="it-IT" sz="2400" dirty="0"/>
              <a:t>Termine che si riferisce a una persona che lascia il proprio paese o regione per stabilirsi in un altro.</a:t>
            </a:r>
          </a:p>
          <a:p>
            <a:pPr algn="just"/>
            <a:endParaRPr lang="it-IT" sz="2400" dirty="0"/>
          </a:p>
          <a:p>
            <a:pPr algn="just"/>
            <a:r>
              <a:rPr lang="it-IT" sz="2400" i="1" dirty="0"/>
              <a:t>Definizione Commissione Europea - Glossario sull’esilio e la migrazione</a:t>
            </a:r>
          </a:p>
        </p:txBody>
      </p:sp>
      <p:sp>
        <p:nvSpPr>
          <p:cNvPr id="10" name="Titolo 1">
            <a:extLst>
              <a:ext uri="{FF2B5EF4-FFF2-40B4-BE49-F238E27FC236}">
                <a16:creationId xmlns:a16="http://schemas.microsoft.com/office/drawing/2014/main" id="{6B27F8E5-B32D-4652-973B-7508C2F8B026}"/>
              </a:ext>
            </a:extLst>
          </p:cNvPr>
          <p:cNvSpPr txBox="1">
            <a:spLocks/>
          </p:cNvSpPr>
          <p:nvPr/>
        </p:nvSpPr>
        <p:spPr>
          <a:xfrm>
            <a:off x="6544387" y="345441"/>
            <a:ext cx="4893212" cy="1069625"/>
          </a:xfrm>
          <a:prstGeom prst="rect">
            <a:avLst/>
          </a:prstGeom>
        </p:spPr>
        <p:txBody>
          <a:bodyPr vert="horz" lIns="0" tIns="0" rIns="0" bIns="0" rtlCol="0" anchor="t" anchorCtr="0">
            <a:norm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it-IT" sz="4200" b="1" i="0" u="none" strike="noStrike" kern="1200" cap="none" spc="0" normalizeH="0" baseline="0" noProof="0" dirty="0">
                <a:ln>
                  <a:noFill/>
                </a:ln>
                <a:solidFill>
                  <a:srgbClr val="174489"/>
                </a:solidFill>
                <a:effectLst/>
                <a:uLnTx/>
                <a:uFillTx/>
                <a:latin typeface="+mn-lt"/>
                <a:ea typeface="+mj-ea"/>
                <a:cs typeface="+mj-cs"/>
              </a:rPr>
              <a:t>Richiedenti asilo</a:t>
            </a:r>
          </a:p>
        </p:txBody>
      </p:sp>
      <p:sp>
        <p:nvSpPr>
          <p:cNvPr id="12" name="Segnaposto contenuto 10">
            <a:extLst>
              <a:ext uri="{FF2B5EF4-FFF2-40B4-BE49-F238E27FC236}">
                <a16:creationId xmlns:a16="http://schemas.microsoft.com/office/drawing/2014/main" id="{17F89482-E7ED-4E32-AF16-BD9F409EF087}"/>
              </a:ext>
            </a:extLst>
          </p:cNvPr>
          <p:cNvSpPr>
            <a:spLocks noGrp="1"/>
          </p:cNvSpPr>
          <p:nvPr>
            <p:ph idx="1"/>
          </p:nvPr>
        </p:nvSpPr>
        <p:spPr>
          <a:xfrm>
            <a:off x="6782318" y="1197545"/>
            <a:ext cx="4655281" cy="4758055"/>
          </a:xfrm>
          <a:noFill/>
        </p:spPr>
        <p:txBody>
          <a:bodyPr lIns="0" tIns="0" rIns="0" bIns="0">
            <a:normAutofit/>
          </a:bodyPr>
          <a:lstStyle/>
          <a:p>
            <a:pPr marL="0" indent="0" algn="just">
              <a:lnSpc>
                <a:spcPct val="110000"/>
              </a:lnSpc>
              <a:buNone/>
            </a:pPr>
            <a:r>
              <a:rPr lang="it-IT" sz="2400" dirty="0"/>
              <a:t>Coloro che, lasciato il proprio Paese d'origine e avendo inoltrato una richiesta di asilo, sono ancora in attesa di una decisione da parte delle autorità del paese ospitante riguardo al riconoscimento dello status di rifugiato.</a:t>
            </a:r>
          </a:p>
          <a:p>
            <a:pPr marL="0" indent="0" algn="just">
              <a:lnSpc>
                <a:spcPct val="110000"/>
              </a:lnSpc>
              <a:buNone/>
            </a:pPr>
            <a:endParaRPr lang="it-IT" sz="2400" i="1" dirty="0"/>
          </a:p>
          <a:p>
            <a:pPr marL="0" indent="0" algn="just">
              <a:buNone/>
            </a:pPr>
            <a:r>
              <a:rPr lang="it-IT" sz="2400" i="1" dirty="0"/>
              <a:t>Definizione UNHCR - Richiedenti Asilo</a:t>
            </a:r>
          </a:p>
        </p:txBody>
      </p:sp>
    </p:spTree>
    <p:extLst>
      <p:ext uri="{BB962C8B-B14F-4D97-AF65-F5344CB8AC3E}">
        <p14:creationId xmlns:p14="http://schemas.microsoft.com/office/powerpoint/2010/main" val="4056543586"/>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590B50-8C97-4F45-B69C-E3DD2D6C0F93}"/>
              </a:ext>
            </a:extLst>
          </p:cNvPr>
          <p:cNvSpPr>
            <a:spLocks noGrp="1"/>
          </p:cNvSpPr>
          <p:nvPr>
            <p:ph type="title"/>
          </p:nvPr>
        </p:nvSpPr>
        <p:spPr>
          <a:xfrm>
            <a:off x="760781" y="756000"/>
            <a:ext cx="10650931" cy="1069625"/>
          </a:xfrm>
        </p:spPr>
        <p:txBody>
          <a:bodyPr lIns="0" tIns="0" rIns="0" bIns="0" anchor="t" anchorCtr="0">
            <a:normAutofit/>
          </a:bodyPr>
          <a:lstStyle/>
          <a:p>
            <a:pPr algn="ctr"/>
            <a:r>
              <a:rPr lang="it-IT" sz="4200" b="1" dirty="0">
                <a:solidFill>
                  <a:srgbClr val="174489"/>
                </a:solidFill>
                <a:latin typeface="+mn-lt"/>
              </a:rPr>
              <a:t>Fattori di Rischio</a:t>
            </a:r>
          </a:p>
        </p:txBody>
      </p:sp>
      <p:sp>
        <p:nvSpPr>
          <p:cNvPr id="11" name="Segnaposto contenuto 10">
            <a:extLst>
              <a:ext uri="{FF2B5EF4-FFF2-40B4-BE49-F238E27FC236}">
                <a16:creationId xmlns:a16="http://schemas.microsoft.com/office/drawing/2014/main" id="{2E6BEA29-4052-3640-821E-532040FC6CD7}"/>
              </a:ext>
            </a:extLst>
          </p:cNvPr>
          <p:cNvSpPr>
            <a:spLocks noGrp="1"/>
          </p:cNvSpPr>
          <p:nvPr>
            <p:ph idx="1"/>
          </p:nvPr>
        </p:nvSpPr>
        <p:spPr>
          <a:xfrm>
            <a:off x="760780" y="1577701"/>
            <a:ext cx="10650931" cy="4531284"/>
          </a:xfrm>
          <a:noFill/>
        </p:spPr>
        <p:txBody>
          <a:bodyPr lIns="0" tIns="0" rIns="0" bIns="0"/>
          <a:lstStyle/>
          <a:p>
            <a:pPr marL="0" indent="0" algn="just">
              <a:lnSpc>
                <a:spcPct val="100000"/>
              </a:lnSpc>
              <a:buNone/>
            </a:pPr>
            <a:r>
              <a:rPr lang="it-IT" dirty="0"/>
              <a:t>Un fattore di rischio è una specifica condizione statisticamente associata ad una malattia e che pertanto si ritiene possa concorrere alla sua patogenesi, favorirne lo sviluppo o accelerarne il decorso. Un fattore di rischio non è pertanto un agente causale, ma un indicatore di probabilità che lo stesso possa associarsi ad una determinata condizione clinica e non solo. La sua assenza non esclude la comparsa della malattia, ma la sua presenza, o la compresenza di più fattori di rischio, aumenta notevolmente il rischio di malattia.</a:t>
            </a:r>
          </a:p>
        </p:txBody>
      </p:sp>
    </p:spTree>
    <p:extLst>
      <p:ext uri="{BB962C8B-B14F-4D97-AF65-F5344CB8AC3E}">
        <p14:creationId xmlns:p14="http://schemas.microsoft.com/office/powerpoint/2010/main" val="345053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Segnaposto contenuto 10">
            <a:extLst>
              <a:ext uri="{FF2B5EF4-FFF2-40B4-BE49-F238E27FC236}">
                <a16:creationId xmlns:a16="http://schemas.microsoft.com/office/drawing/2014/main" id="{2E6BEA29-4052-3640-821E-532040FC6CD7}"/>
              </a:ext>
            </a:extLst>
          </p:cNvPr>
          <p:cNvSpPr>
            <a:spLocks noGrp="1"/>
          </p:cNvSpPr>
          <p:nvPr>
            <p:ph idx="1"/>
          </p:nvPr>
        </p:nvSpPr>
        <p:spPr>
          <a:xfrm>
            <a:off x="689661" y="972185"/>
            <a:ext cx="10650931" cy="4531284"/>
          </a:xfrm>
          <a:noFill/>
        </p:spPr>
        <p:txBody>
          <a:bodyPr lIns="0" tIns="0" rIns="0" bIns="0"/>
          <a:lstStyle/>
          <a:p>
            <a:pPr marL="0" indent="0">
              <a:lnSpc>
                <a:spcPct val="100000"/>
              </a:lnSpc>
              <a:buNone/>
            </a:pPr>
            <a:r>
              <a:rPr lang="it-IT" dirty="0"/>
              <a:t>I fattori di rischio sono suddivisibili in 4 categorie, ciascuna di esse correlata alla fase  del viaggio che il migrante sta affrontando in quel momento.</a:t>
            </a:r>
          </a:p>
          <a:p>
            <a:pPr>
              <a:lnSpc>
                <a:spcPct val="100000"/>
              </a:lnSpc>
              <a:buFont typeface="Wingdings" panose="05000000000000000000" pitchFamily="2" charset="2"/>
              <a:buChar char="Ø"/>
            </a:pPr>
            <a:r>
              <a:rPr lang="it-IT" dirty="0"/>
              <a:t> </a:t>
            </a:r>
            <a:r>
              <a:rPr lang="it-IT" dirty="0" err="1"/>
              <a:t>Pre-departure</a:t>
            </a:r>
            <a:r>
              <a:rPr lang="it-IT" dirty="0"/>
              <a:t>;</a:t>
            </a:r>
          </a:p>
          <a:p>
            <a:pPr>
              <a:lnSpc>
                <a:spcPct val="100000"/>
              </a:lnSpc>
              <a:buFont typeface="Wingdings" panose="05000000000000000000" pitchFamily="2" charset="2"/>
              <a:buChar char="Ø"/>
            </a:pPr>
            <a:r>
              <a:rPr lang="it-IT" dirty="0"/>
              <a:t> Travel and </a:t>
            </a:r>
            <a:r>
              <a:rPr lang="it-IT" dirty="0" err="1"/>
              <a:t>Transit</a:t>
            </a:r>
            <a:r>
              <a:rPr lang="it-IT" dirty="0"/>
              <a:t>;</a:t>
            </a:r>
          </a:p>
          <a:p>
            <a:pPr>
              <a:lnSpc>
                <a:spcPct val="100000"/>
              </a:lnSpc>
              <a:buFont typeface="Wingdings" panose="05000000000000000000" pitchFamily="2" charset="2"/>
              <a:buChar char="Ø"/>
            </a:pPr>
            <a:r>
              <a:rPr lang="it-IT" dirty="0"/>
              <a:t> </a:t>
            </a:r>
            <a:r>
              <a:rPr lang="it-IT" dirty="0" err="1"/>
              <a:t>Arrival</a:t>
            </a:r>
            <a:r>
              <a:rPr lang="it-IT" dirty="0"/>
              <a:t>;</a:t>
            </a:r>
          </a:p>
          <a:p>
            <a:pPr>
              <a:lnSpc>
                <a:spcPct val="100000"/>
              </a:lnSpc>
              <a:buFont typeface="Wingdings" panose="05000000000000000000" pitchFamily="2" charset="2"/>
              <a:buChar char="Ø"/>
            </a:pPr>
            <a:r>
              <a:rPr lang="it-IT" dirty="0"/>
              <a:t> Integration.</a:t>
            </a:r>
          </a:p>
        </p:txBody>
      </p:sp>
    </p:spTree>
    <p:extLst>
      <p:ext uri="{BB962C8B-B14F-4D97-AF65-F5344CB8AC3E}">
        <p14:creationId xmlns:p14="http://schemas.microsoft.com/office/powerpoint/2010/main" val="345053192"/>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590B50-8C97-4F45-B69C-E3DD2D6C0F93}"/>
              </a:ext>
            </a:extLst>
          </p:cNvPr>
          <p:cNvSpPr>
            <a:spLocks noGrp="1"/>
          </p:cNvSpPr>
          <p:nvPr>
            <p:ph type="title"/>
          </p:nvPr>
        </p:nvSpPr>
        <p:spPr>
          <a:xfrm>
            <a:off x="760781" y="756000"/>
            <a:ext cx="10650931" cy="1069625"/>
          </a:xfrm>
        </p:spPr>
        <p:txBody>
          <a:bodyPr lIns="0" tIns="0" rIns="0" bIns="0" anchor="t" anchorCtr="0">
            <a:normAutofit/>
          </a:bodyPr>
          <a:lstStyle/>
          <a:p>
            <a:pPr algn="ctr"/>
            <a:r>
              <a:rPr lang="it-IT" sz="4200" b="1" dirty="0" err="1">
                <a:solidFill>
                  <a:srgbClr val="174489"/>
                </a:solidFill>
                <a:latin typeface="+mn-lt"/>
              </a:rPr>
              <a:t>Pre-departure</a:t>
            </a:r>
            <a:endParaRPr lang="it-IT" sz="4200" b="1" dirty="0">
              <a:solidFill>
                <a:srgbClr val="174489"/>
              </a:solidFill>
              <a:latin typeface="+mn-lt"/>
            </a:endParaRPr>
          </a:p>
        </p:txBody>
      </p:sp>
      <p:sp>
        <p:nvSpPr>
          <p:cNvPr id="11" name="Segnaposto contenuto 10">
            <a:extLst>
              <a:ext uri="{FF2B5EF4-FFF2-40B4-BE49-F238E27FC236}">
                <a16:creationId xmlns:a16="http://schemas.microsoft.com/office/drawing/2014/main" id="{2E6BEA29-4052-3640-821E-532040FC6CD7}"/>
              </a:ext>
            </a:extLst>
          </p:cNvPr>
          <p:cNvSpPr>
            <a:spLocks noGrp="1"/>
          </p:cNvSpPr>
          <p:nvPr>
            <p:ph idx="1"/>
          </p:nvPr>
        </p:nvSpPr>
        <p:spPr>
          <a:xfrm>
            <a:off x="760780" y="1598021"/>
            <a:ext cx="10650931" cy="4531284"/>
          </a:xfrm>
          <a:noFill/>
        </p:spPr>
        <p:txBody>
          <a:bodyPr lIns="0" tIns="0" rIns="0" bIns="0"/>
          <a:lstStyle/>
          <a:p>
            <a:pPr marL="0" indent="0">
              <a:lnSpc>
                <a:spcPct val="100000"/>
              </a:lnSpc>
              <a:buNone/>
            </a:pPr>
            <a:r>
              <a:rPr lang="it-IT" dirty="0"/>
              <a:t>Esposizione a:</a:t>
            </a:r>
          </a:p>
          <a:p>
            <a:pPr>
              <a:lnSpc>
                <a:spcPct val="100000"/>
              </a:lnSpc>
              <a:buFont typeface="Wingdings" panose="05000000000000000000" pitchFamily="2" charset="2"/>
              <a:buChar char="Ø"/>
            </a:pPr>
            <a:r>
              <a:rPr lang="it-IT" dirty="0"/>
              <a:t> Guerre;</a:t>
            </a:r>
          </a:p>
          <a:p>
            <a:pPr>
              <a:lnSpc>
                <a:spcPct val="100000"/>
              </a:lnSpc>
              <a:buFont typeface="Wingdings" panose="05000000000000000000" pitchFamily="2" charset="2"/>
              <a:buChar char="Ø"/>
            </a:pPr>
            <a:r>
              <a:rPr lang="it-IT" dirty="0"/>
              <a:t> Persecuzioni;</a:t>
            </a:r>
          </a:p>
          <a:p>
            <a:pPr>
              <a:lnSpc>
                <a:spcPct val="100000"/>
              </a:lnSpc>
              <a:buFont typeface="Wingdings" panose="05000000000000000000" pitchFamily="2" charset="2"/>
              <a:buChar char="Ø"/>
            </a:pPr>
            <a:r>
              <a:rPr lang="it-IT" dirty="0"/>
              <a:t> Difficoltà economiche;</a:t>
            </a:r>
          </a:p>
          <a:p>
            <a:pPr>
              <a:lnSpc>
                <a:spcPct val="100000"/>
              </a:lnSpc>
              <a:buFont typeface="Wingdings" panose="05000000000000000000" pitchFamily="2" charset="2"/>
              <a:buChar char="Ø"/>
            </a:pPr>
            <a:r>
              <a:rPr lang="it-IT" dirty="0"/>
              <a:t> Violazione dei Diritti Umani;</a:t>
            </a:r>
          </a:p>
          <a:p>
            <a:pPr>
              <a:lnSpc>
                <a:spcPct val="100000"/>
              </a:lnSpc>
              <a:buFont typeface="Wingdings" panose="05000000000000000000" pitchFamily="2" charset="2"/>
              <a:buChar char="Ø"/>
            </a:pPr>
            <a:r>
              <a:rPr lang="it-IT" dirty="0"/>
              <a:t> Discriminazioni basate su genere e/o orientamento religioso e sessuale.</a:t>
            </a:r>
          </a:p>
        </p:txBody>
      </p:sp>
    </p:spTree>
    <p:extLst>
      <p:ext uri="{BB962C8B-B14F-4D97-AF65-F5344CB8AC3E}">
        <p14:creationId xmlns:p14="http://schemas.microsoft.com/office/powerpoint/2010/main" val="345053192"/>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590B50-8C97-4F45-B69C-E3DD2D6C0F93}"/>
              </a:ext>
            </a:extLst>
          </p:cNvPr>
          <p:cNvSpPr>
            <a:spLocks noGrp="1"/>
          </p:cNvSpPr>
          <p:nvPr>
            <p:ph type="title"/>
          </p:nvPr>
        </p:nvSpPr>
        <p:spPr>
          <a:xfrm>
            <a:off x="760781" y="756000"/>
            <a:ext cx="10650931" cy="1069625"/>
          </a:xfrm>
        </p:spPr>
        <p:txBody>
          <a:bodyPr lIns="0" tIns="0" rIns="0" bIns="0" anchor="t" anchorCtr="0">
            <a:normAutofit/>
          </a:bodyPr>
          <a:lstStyle/>
          <a:p>
            <a:pPr algn="ctr"/>
            <a:r>
              <a:rPr lang="it-IT" sz="4200" b="1" dirty="0" err="1">
                <a:solidFill>
                  <a:srgbClr val="174489"/>
                </a:solidFill>
                <a:latin typeface="+mn-lt"/>
              </a:rPr>
              <a:t>Travel</a:t>
            </a:r>
            <a:r>
              <a:rPr lang="it-IT" sz="4200" b="1" dirty="0">
                <a:solidFill>
                  <a:srgbClr val="174489"/>
                </a:solidFill>
                <a:latin typeface="+mn-lt"/>
              </a:rPr>
              <a:t> and </a:t>
            </a:r>
            <a:r>
              <a:rPr lang="it-IT" sz="4200" b="1" dirty="0" err="1">
                <a:solidFill>
                  <a:srgbClr val="174489"/>
                </a:solidFill>
                <a:latin typeface="+mn-lt"/>
              </a:rPr>
              <a:t>Transit</a:t>
            </a:r>
            <a:endParaRPr lang="it-IT" sz="4200" b="1" dirty="0">
              <a:solidFill>
                <a:srgbClr val="174489"/>
              </a:solidFill>
              <a:latin typeface="+mn-lt"/>
            </a:endParaRPr>
          </a:p>
        </p:txBody>
      </p:sp>
      <p:sp>
        <p:nvSpPr>
          <p:cNvPr id="11" name="Segnaposto contenuto 10">
            <a:extLst>
              <a:ext uri="{FF2B5EF4-FFF2-40B4-BE49-F238E27FC236}">
                <a16:creationId xmlns:a16="http://schemas.microsoft.com/office/drawing/2014/main" id="{2E6BEA29-4052-3640-821E-532040FC6CD7}"/>
              </a:ext>
            </a:extLst>
          </p:cNvPr>
          <p:cNvSpPr>
            <a:spLocks noGrp="1"/>
          </p:cNvSpPr>
          <p:nvPr>
            <p:ph idx="1"/>
          </p:nvPr>
        </p:nvSpPr>
        <p:spPr>
          <a:xfrm>
            <a:off x="760781" y="1825625"/>
            <a:ext cx="10650931" cy="2971458"/>
          </a:xfrm>
          <a:noFill/>
        </p:spPr>
        <p:txBody>
          <a:bodyPr lIns="0" tIns="0" rIns="0" bIns="0"/>
          <a:lstStyle/>
          <a:p>
            <a:pPr marL="0" indent="0">
              <a:lnSpc>
                <a:spcPct val="100000"/>
              </a:lnSpc>
              <a:buNone/>
            </a:pPr>
            <a:r>
              <a:rPr lang="it-IT" dirty="0"/>
              <a:t>Esposizione a:</a:t>
            </a:r>
          </a:p>
          <a:p>
            <a:pPr algn="just">
              <a:lnSpc>
                <a:spcPct val="100000"/>
              </a:lnSpc>
              <a:buFont typeface="Wingdings" panose="05000000000000000000" pitchFamily="2" charset="2"/>
              <a:buChar char="Ø"/>
            </a:pPr>
            <a:r>
              <a:rPr lang="it-IT" dirty="0"/>
              <a:t> Traffico di esseri umani;</a:t>
            </a:r>
          </a:p>
          <a:p>
            <a:pPr algn="just">
              <a:lnSpc>
                <a:spcPct val="100000"/>
              </a:lnSpc>
              <a:buFont typeface="Wingdings" panose="05000000000000000000" pitchFamily="2" charset="2"/>
              <a:buChar char="Ø"/>
            </a:pPr>
            <a:r>
              <a:rPr lang="it-IT" dirty="0"/>
              <a:t> Violenza fisica;</a:t>
            </a:r>
          </a:p>
          <a:p>
            <a:pPr algn="just">
              <a:lnSpc>
                <a:spcPct val="100000"/>
              </a:lnSpc>
              <a:buFont typeface="Wingdings" panose="05000000000000000000" pitchFamily="2" charset="2"/>
              <a:buChar char="Ø"/>
            </a:pPr>
            <a:r>
              <a:rPr lang="it-IT" dirty="0"/>
              <a:t> Esposizione a patogeni ed aumento del rischio di sviluppare malattie;</a:t>
            </a:r>
          </a:p>
          <a:p>
            <a:pPr algn="just">
              <a:lnSpc>
                <a:spcPct val="100000"/>
              </a:lnSpc>
              <a:buFont typeface="Wingdings" panose="05000000000000000000" pitchFamily="2" charset="2"/>
              <a:buChar char="Ø"/>
            </a:pPr>
            <a:r>
              <a:rPr lang="it-IT" dirty="0"/>
              <a:t> Qualsiasi evento che possa mettere a rischio la vita dell'individuo.</a:t>
            </a:r>
          </a:p>
        </p:txBody>
      </p:sp>
    </p:spTree>
    <p:extLst>
      <p:ext uri="{BB962C8B-B14F-4D97-AF65-F5344CB8AC3E}">
        <p14:creationId xmlns:p14="http://schemas.microsoft.com/office/powerpoint/2010/main" val="345053192"/>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5874</TotalTime>
  <Words>1290</Words>
  <Application>Microsoft Office PowerPoint</Application>
  <PresentationFormat>Widescreen</PresentationFormat>
  <Paragraphs>105</Paragraphs>
  <Slides>21</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21</vt:i4>
      </vt:variant>
    </vt:vector>
  </HeadingPairs>
  <TitlesOfParts>
    <vt:vector size="26" baseType="lpstr">
      <vt:lpstr>Arial</vt:lpstr>
      <vt:lpstr>Calibri</vt:lpstr>
      <vt:lpstr>Calibri Light</vt:lpstr>
      <vt:lpstr>Wingdings</vt:lpstr>
      <vt:lpstr>Tema di Office</vt:lpstr>
      <vt:lpstr>Presentazione standard di PowerPoint</vt:lpstr>
      <vt:lpstr>La Salute Psicologica dei migranti</vt:lpstr>
      <vt:lpstr>La Salute Mentale</vt:lpstr>
      <vt:lpstr>Migranti e richiedenti asilo: Perché tutelare la loro Salute Psicologica</vt:lpstr>
      <vt:lpstr>Migranti</vt:lpstr>
      <vt:lpstr>Fattori di Rischio</vt:lpstr>
      <vt:lpstr>Presentazione standard di PowerPoint</vt:lpstr>
      <vt:lpstr>Pre-departure</vt:lpstr>
      <vt:lpstr>Travel and Transit</vt:lpstr>
      <vt:lpstr>Arrival</vt:lpstr>
      <vt:lpstr>Integration</vt:lpstr>
      <vt:lpstr>Fattori Protettivi</vt:lpstr>
      <vt:lpstr>Le problematiche Psicopatologiche e non</vt:lpstr>
      <vt:lpstr>Disturbo Post-Traumatico da Stress (PTSD)</vt:lpstr>
      <vt:lpstr>Depressione</vt:lpstr>
      <vt:lpstr>Disturbo di ansia generalizzato</vt:lpstr>
      <vt:lpstr>Le strategie d'azione</vt:lpstr>
      <vt:lpstr>Accesso alle cure</vt:lpstr>
      <vt:lpstr>Superamento dei pregiudizi sulla Salute Mentale</vt:lpstr>
      <vt:lpstr>Promozione dell’integrazione sociale</vt:lpstr>
      <vt:lpstr>Grazie per l’attenzione.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Microsoft Office User</dc:creator>
  <cp:lastModifiedBy>Germano Piazzola</cp:lastModifiedBy>
  <cp:revision>25</cp:revision>
  <cp:lastPrinted>2019-04-03T08:07:58Z</cp:lastPrinted>
  <dcterms:created xsi:type="dcterms:W3CDTF">2019-04-03T06:54:55Z</dcterms:created>
  <dcterms:modified xsi:type="dcterms:W3CDTF">2019-05-17T09:37:41Z</dcterms:modified>
</cp:coreProperties>
</file>