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62" r:id="rId5"/>
    <p:sldId id="260" r:id="rId6"/>
    <p:sldId id="261" r:id="rId7"/>
    <p:sldId id="268" r:id="rId8"/>
    <p:sldId id="269" r:id="rId9"/>
    <p:sldId id="270" r:id="rId10"/>
    <p:sldId id="266" r:id="rId11"/>
    <p:sldId id="26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9"/>
  </p:normalViewPr>
  <p:slideViewPr>
    <p:cSldViewPr snapToGrid="0">
      <p:cViewPr varScale="1">
        <p:scale>
          <a:sx n="87" d="100"/>
          <a:sy n="87" d="100"/>
        </p:scale>
        <p:origin x="100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6466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910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8476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1235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7639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1984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693d78cb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693d78cb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738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/>
          <p:nvPr/>
        </p:nvSpPr>
        <p:spPr>
          <a:xfrm>
            <a:off x="1528877" y="5405934"/>
            <a:ext cx="9136685" cy="534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Calibri"/>
              <a:buNone/>
            </a:pPr>
            <a:r>
              <a:rPr lang="it-IT" sz="2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Prof. Riccardo Fiorentini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>
            <a:extLst>
              <a:ext uri="{FF2B5EF4-FFF2-40B4-BE49-F238E27FC236}">
                <a16:creationId xmlns:a16="http://schemas.microsoft.com/office/drawing/2014/main" id="{119152D0-8E9B-6C49-8461-5D6B9105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94" y="363953"/>
            <a:ext cx="10943303" cy="1069625"/>
          </a:xfrm>
        </p:spPr>
        <p:txBody>
          <a:bodyPr lIns="0" tIns="0" rIns="0" bIns="0" anchor="t" anchorCtr="0">
            <a:normAutofit/>
          </a:bodyPr>
          <a:lstStyle/>
          <a:p>
            <a:r>
              <a:rPr lang="it-IT" sz="3600" b="1" dirty="0">
                <a:solidFill>
                  <a:srgbClr val="174489"/>
                </a:solidFill>
                <a:latin typeface="+mn-lt"/>
              </a:rPr>
              <a:t>Il trilemma di </a:t>
            </a:r>
            <a:r>
              <a:rPr lang="it-IT" sz="3600" b="1" dirty="0" err="1">
                <a:solidFill>
                  <a:srgbClr val="174489"/>
                </a:solidFill>
                <a:latin typeface="+mn-lt"/>
              </a:rPr>
              <a:t>Rodrik</a:t>
            </a:r>
            <a:r>
              <a:rPr lang="it-IT" sz="3600" b="1" dirty="0">
                <a:solidFill>
                  <a:srgbClr val="174489"/>
                </a:solidFill>
                <a:latin typeface="+mn-lt"/>
              </a:rPr>
              <a:t> applicato all’UE: quali possibili esiti?</a:t>
            </a: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6A1AC553-CBF9-3047-9686-8430D04A0A2E}"/>
              </a:ext>
            </a:extLst>
          </p:cNvPr>
          <p:cNvSpPr/>
          <p:nvPr/>
        </p:nvSpPr>
        <p:spPr>
          <a:xfrm>
            <a:off x="2671789" y="2300748"/>
            <a:ext cx="2025748" cy="7742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Democrazia</a:t>
            </a: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id="{3EE7DB05-C11A-BF43-9B38-BCB5863447DC}"/>
              </a:ext>
            </a:extLst>
          </p:cNvPr>
          <p:cNvSpPr/>
          <p:nvPr/>
        </p:nvSpPr>
        <p:spPr>
          <a:xfrm>
            <a:off x="795389" y="4315381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Sovranità nazionale assoluta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5B91BF73-9F14-E54D-ACE3-7B85FCDA9074}"/>
              </a:ext>
            </a:extLst>
          </p:cNvPr>
          <p:cNvSpPr/>
          <p:nvPr/>
        </p:nvSpPr>
        <p:spPr>
          <a:xfrm>
            <a:off x="4459458" y="4315381"/>
            <a:ext cx="2025747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Globalizzazione</a:t>
            </a:r>
          </a:p>
        </p:txBody>
      </p:sp>
      <p:cxnSp>
        <p:nvCxnSpPr>
          <p:cNvPr id="26" name="Connettore diritto 11">
            <a:extLst>
              <a:ext uri="{FF2B5EF4-FFF2-40B4-BE49-F238E27FC236}">
                <a16:creationId xmlns:a16="http://schemas.microsoft.com/office/drawing/2014/main" id="{91F6612D-47EA-704C-9F27-52E2BD8D408E}"/>
              </a:ext>
            </a:extLst>
          </p:cNvPr>
          <p:cNvCxnSpPr>
            <a:cxnSpLocks/>
            <a:stCxn id="24" idx="0"/>
            <a:endCxn id="23" idx="2"/>
          </p:cNvCxnSpPr>
          <p:nvPr/>
        </p:nvCxnSpPr>
        <p:spPr>
          <a:xfrm flipV="1">
            <a:off x="1864252" y="3075035"/>
            <a:ext cx="1820411" cy="1240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13">
            <a:extLst>
              <a:ext uri="{FF2B5EF4-FFF2-40B4-BE49-F238E27FC236}">
                <a16:creationId xmlns:a16="http://schemas.microsoft.com/office/drawing/2014/main" id="{1E35E14F-34AF-0C4F-800B-3D89742CF9D9}"/>
              </a:ext>
            </a:extLst>
          </p:cNvPr>
          <p:cNvCxnSpPr>
            <a:cxnSpLocks/>
            <a:stCxn id="23" idx="2"/>
            <a:endCxn id="25" idx="0"/>
          </p:cNvCxnSpPr>
          <p:nvPr/>
        </p:nvCxnSpPr>
        <p:spPr>
          <a:xfrm>
            <a:off x="3684663" y="3075035"/>
            <a:ext cx="1787669" cy="12403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15">
            <a:extLst>
              <a:ext uri="{FF2B5EF4-FFF2-40B4-BE49-F238E27FC236}">
                <a16:creationId xmlns:a16="http://schemas.microsoft.com/office/drawing/2014/main" id="{AE9D28B0-DF26-9640-84C3-6F1608151788}"/>
              </a:ext>
            </a:extLst>
          </p:cNvPr>
          <p:cNvCxnSpPr>
            <a:stCxn id="24" idx="3"/>
            <a:endCxn id="25" idx="1"/>
          </p:cNvCxnSpPr>
          <p:nvPr/>
        </p:nvCxnSpPr>
        <p:spPr>
          <a:xfrm>
            <a:off x="2933114" y="4758513"/>
            <a:ext cx="152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con angoli arrotondati 28">
            <a:extLst>
              <a:ext uri="{FF2B5EF4-FFF2-40B4-BE49-F238E27FC236}">
                <a16:creationId xmlns:a16="http://schemas.microsoft.com/office/drawing/2014/main" id="{BFBA98B1-3987-AE4B-A820-9BBF51962984}"/>
              </a:ext>
            </a:extLst>
          </p:cNvPr>
          <p:cNvSpPr/>
          <p:nvPr/>
        </p:nvSpPr>
        <p:spPr>
          <a:xfrm>
            <a:off x="7592431" y="1635368"/>
            <a:ext cx="4292897" cy="3587263"/>
          </a:xfrm>
          <a:prstGeom prst="round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800" dirty="0">
                <a:solidFill>
                  <a:schemeClr val="tx2">
                    <a:lumMod val="10000"/>
                  </a:schemeClr>
                </a:solidFill>
              </a:rPr>
              <a:t>Modello della «</a:t>
            </a:r>
            <a:r>
              <a:rPr lang="it-IT" sz="1800" b="1" dirty="0">
                <a:solidFill>
                  <a:schemeClr val="tx2">
                    <a:lumMod val="10000"/>
                  </a:schemeClr>
                </a:solidFill>
              </a:rPr>
              <a:t>democrazia illiberale</a:t>
            </a:r>
            <a:r>
              <a:rPr lang="it-IT" sz="1800" dirty="0">
                <a:solidFill>
                  <a:schemeClr val="tx2">
                    <a:lumMod val="10000"/>
                  </a:schemeClr>
                </a:solidFill>
              </a:rPr>
              <a:t>» di </a:t>
            </a:r>
            <a:r>
              <a:rPr lang="it-IT" sz="1800" dirty="0" err="1">
                <a:solidFill>
                  <a:schemeClr val="tx2">
                    <a:lumMod val="10000"/>
                  </a:schemeClr>
                </a:solidFill>
              </a:rPr>
              <a:t>Orban</a:t>
            </a:r>
            <a:r>
              <a:rPr lang="it-IT" sz="1800" dirty="0">
                <a:solidFill>
                  <a:schemeClr val="tx2">
                    <a:lumMod val="10000"/>
                  </a:schemeClr>
                </a:solidFill>
              </a:rPr>
              <a:t> e </a:t>
            </a:r>
            <a:r>
              <a:rPr lang="it-IT" sz="1800" dirty="0" err="1">
                <a:solidFill>
                  <a:schemeClr val="tx2">
                    <a:lumMod val="10000"/>
                  </a:schemeClr>
                </a:solidFill>
              </a:rPr>
              <a:t>Kaczynski</a:t>
            </a:r>
            <a:endParaRPr lang="it-IT" sz="1800" dirty="0">
              <a:solidFill>
                <a:schemeClr val="tx2">
                  <a:lumMod val="10000"/>
                </a:schemeClr>
              </a:solidFill>
            </a:endParaRPr>
          </a:p>
          <a:p>
            <a:endParaRPr lang="it-IT" sz="1800" dirty="0">
              <a:solidFill>
                <a:schemeClr val="tx2">
                  <a:lumMod val="1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it-IT" sz="1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Da un lato, permanenza nell’Ue per accesso facilitato al mercato globale; dall’altro, difesa di un forte nazionalismo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it-IT" sz="1800" dirty="0">
              <a:solidFill>
                <a:schemeClr val="tx2">
                  <a:lumMod val="10000"/>
                </a:schemeClr>
              </a:solidFill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it-IT" sz="1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…ma </a:t>
            </a:r>
            <a:r>
              <a:rPr lang="it-IT" sz="1800" dirty="0" err="1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soggiacenza</a:t>
            </a:r>
            <a:r>
              <a:rPr lang="it-IT" sz="1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 a multinazionali e prevaricazioni rispetto a valori democratici</a:t>
            </a:r>
            <a:endParaRPr lang="it-IT" sz="18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1F20528-7F4C-4441-A362-A82DF9C5D880}"/>
              </a:ext>
            </a:extLst>
          </p:cNvPr>
          <p:cNvSpPr txBox="1"/>
          <p:nvPr/>
        </p:nvSpPr>
        <p:spPr>
          <a:xfrm>
            <a:off x="306672" y="1576914"/>
            <a:ext cx="706198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/>
              <a:t>SCENARIO 2: RINUNCIA A SISTEMA DEMOCRATICO</a:t>
            </a:r>
          </a:p>
        </p:txBody>
      </p:sp>
      <p:sp>
        <p:nvSpPr>
          <p:cNvPr id="32" name="Google Shape;135;p25">
            <a:extLst>
              <a:ext uri="{FF2B5EF4-FFF2-40B4-BE49-F238E27FC236}">
                <a16:creationId xmlns:a16="http://schemas.microsoft.com/office/drawing/2014/main" id="{A353C047-D633-614F-A571-D67AFEC76C29}"/>
              </a:ext>
            </a:extLst>
          </p:cNvPr>
          <p:cNvSpPr/>
          <p:nvPr/>
        </p:nvSpPr>
        <p:spPr>
          <a:xfrm>
            <a:off x="3218536" y="2209541"/>
            <a:ext cx="955500" cy="956700"/>
          </a:xfrm>
          <a:prstGeom prst="mathMultiply">
            <a:avLst>
              <a:gd name="adj1" fmla="val 23520"/>
            </a:avLst>
          </a:prstGeom>
          <a:solidFill>
            <a:srgbClr val="E06666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320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olo 1">
            <a:extLst>
              <a:ext uri="{FF2B5EF4-FFF2-40B4-BE49-F238E27FC236}">
                <a16:creationId xmlns:a16="http://schemas.microsoft.com/office/drawing/2014/main" id="{119152D0-8E9B-6C49-8461-5D6B9105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94" y="363953"/>
            <a:ext cx="10943303" cy="1069625"/>
          </a:xfrm>
        </p:spPr>
        <p:txBody>
          <a:bodyPr lIns="0" tIns="0" rIns="0" bIns="0" anchor="t" anchorCtr="0">
            <a:normAutofit/>
          </a:bodyPr>
          <a:lstStyle/>
          <a:p>
            <a:r>
              <a:rPr lang="it-IT" sz="3600" b="1" dirty="0">
                <a:solidFill>
                  <a:srgbClr val="174489"/>
                </a:solidFill>
                <a:latin typeface="+mn-lt"/>
              </a:rPr>
              <a:t>Il trilemma di </a:t>
            </a:r>
            <a:r>
              <a:rPr lang="it-IT" sz="3600" b="1" dirty="0" err="1">
                <a:solidFill>
                  <a:srgbClr val="174489"/>
                </a:solidFill>
                <a:latin typeface="+mn-lt"/>
              </a:rPr>
              <a:t>Rodrik</a:t>
            </a:r>
            <a:r>
              <a:rPr lang="it-IT" sz="3600" b="1" dirty="0">
                <a:solidFill>
                  <a:srgbClr val="174489"/>
                </a:solidFill>
                <a:latin typeface="+mn-lt"/>
              </a:rPr>
              <a:t> applicato all’UE: quali possibili esiti?</a:t>
            </a: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CA2794F1-06C5-2F4B-B3A0-D5EF133A3ABA}"/>
              </a:ext>
            </a:extLst>
          </p:cNvPr>
          <p:cNvSpPr/>
          <p:nvPr/>
        </p:nvSpPr>
        <p:spPr>
          <a:xfrm>
            <a:off x="2730942" y="2340129"/>
            <a:ext cx="2180493" cy="8411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Democrazia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133FE28C-5FF7-C943-96F0-A95BFAA96F4A}"/>
              </a:ext>
            </a:extLst>
          </p:cNvPr>
          <p:cNvSpPr/>
          <p:nvPr/>
        </p:nvSpPr>
        <p:spPr>
          <a:xfrm>
            <a:off x="852906" y="4298348"/>
            <a:ext cx="2180493" cy="9452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Sovranità nazionale assoluta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0F93EE9B-BE69-9847-A594-AB9729F0C51A}"/>
              </a:ext>
            </a:extLst>
          </p:cNvPr>
          <p:cNvSpPr/>
          <p:nvPr/>
        </p:nvSpPr>
        <p:spPr>
          <a:xfrm>
            <a:off x="4608979" y="4298348"/>
            <a:ext cx="2256198" cy="9697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Globalizzazione</a:t>
            </a:r>
          </a:p>
        </p:txBody>
      </p:sp>
      <p:cxnSp>
        <p:nvCxnSpPr>
          <p:cNvPr id="34" name="Connettore diritto 6">
            <a:extLst>
              <a:ext uri="{FF2B5EF4-FFF2-40B4-BE49-F238E27FC236}">
                <a16:creationId xmlns:a16="http://schemas.microsoft.com/office/drawing/2014/main" id="{5A9A9C26-B82A-E944-B800-1C4DD98D7527}"/>
              </a:ext>
            </a:extLst>
          </p:cNvPr>
          <p:cNvCxnSpPr>
            <a:cxnSpLocks/>
            <a:stCxn id="32" idx="0"/>
            <a:endCxn id="22" idx="2"/>
          </p:cNvCxnSpPr>
          <p:nvPr/>
        </p:nvCxnSpPr>
        <p:spPr>
          <a:xfrm flipV="1">
            <a:off x="1943153" y="3181246"/>
            <a:ext cx="1878036" cy="1117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8">
            <a:extLst>
              <a:ext uri="{FF2B5EF4-FFF2-40B4-BE49-F238E27FC236}">
                <a16:creationId xmlns:a16="http://schemas.microsoft.com/office/drawing/2014/main" id="{47486260-A3B5-5A45-AB14-1348C96F8031}"/>
              </a:ext>
            </a:extLst>
          </p:cNvPr>
          <p:cNvCxnSpPr>
            <a:cxnSpLocks/>
            <a:stCxn id="22" idx="2"/>
            <a:endCxn id="33" idx="0"/>
          </p:cNvCxnSpPr>
          <p:nvPr/>
        </p:nvCxnSpPr>
        <p:spPr>
          <a:xfrm>
            <a:off x="3821189" y="3181246"/>
            <a:ext cx="1915889" cy="1117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11">
            <a:extLst>
              <a:ext uri="{FF2B5EF4-FFF2-40B4-BE49-F238E27FC236}">
                <a16:creationId xmlns:a16="http://schemas.microsoft.com/office/drawing/2014/main" id="{60912FDF-7CF9-D544-AA9A-ABD416B91C85}"/>
              </a:ext>
            </a:extLst>
          </p:cNvPr>
          <p:cNvCxnSpPr>
            <a:cxnSpLocks/>
            <a:stCxn id="32" idx="3"/>
            <a:endCxn id="33" idx="1"/>
          </p:cNvCxnSpPr>
          <p:nvPr/>
        </p:nvCxnSpPr>
        <p:spPr>
          <a:xfrm>
            <a:off x="3033399" y="4770997"/>
            <a:ext cx="1575580" cy="12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A52CA1F6-EC45-4B46-8367-3DBF6F523C07}"/>
              </a:ext>
            </a:extLst>
          </p:cNvPr>
          <p:cNvSpPr txBox="1"/>
          <p:nvPr/>
        </p:nvSpPr>
        <p:spPr>
          <a:xfrm>
            <a:off x="303438" y="1433578"/>
            <a:ext cx="64278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/>
              <a:t>SCENARIO 3: RINUNCIA ALLA SOVRANITÀ NAZIONALE ASSOLUTA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63429791-AD98-8842-A627-69C54A333931}"/>
              </a:ext>
            </a:extLst>
          </p:cNvPr>
          <p:cNvSpPr/>
          <p:nvPr/>
        </p:nvSpPr>
        <p:spPr>
          <a:xfrm>
            <a:off x="7955423" y="1255276"/>
            <a:ext cx="3933139" cy="3993296"/>
          </a:xfrm>
          <a:prstGeom prst="roundRect">
            <a:avLst/>
          </a:prstGeom>
          <a:noFill/>
          <a:ln w="381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sz="1800" dirty="0">
                <a:solidFill>
                  <a:schemeClr val="tx2">
                    <a:lumMod val="10000"/>
                  </a:schemeClr>
                </a:solidFill>
              </a:rPr>
              <a:t>Modello della </a:t>
            </a:r>
            <a:r>
              <a:rPr lang="it-IT" sz="1800" b="1" dirty="0">
                <a:solidFill>
                  <a:schemeClr val="tx2">
                    <a:lumMod val="10000"/>
                  </a:schemeClr>
                </a:solidFill>
              </a:rPr>
              <a:t>Federazione europea</a:t>
            </a:r>
            <a:r>
              <a:rPr lang="it-IT" sz="1800" dirty="0">
                <a:solidFill>
                  <a:schemeClr val="tx2">
                    <a:lumMod val="10000"/>
                  </a:schemeClr>
                </a:solidFill>
              </a:rPr>
              <a:t>, o Stati uniti d’Europa</a:t>
            </a:r>
          </a:p>
          <a:p>
            <a:endParaRPr lang="it-IT" sz="1800" dirty="0">
              <a:solidFill>
                <a:schemeClr val="tx2">
                  <a:lumMod val="1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it-IT" sz="1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Gli Stati europei mantengono il sistema democratico e non rinunciano ai benefici economici garantiti da una società aperta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it-IT" sz="1800" dirty="0">
              <a:solidFill>
                <a:schemeClr val="tx2">
                  <a:lumMod val="10000"/>
                </a:schemeClr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it-IT" sz="1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…ma decidono di condividere la sovranità a livello europeo, per </a:t>
            </a:r>
            <a:r>
              <a:rPr lang="it-IT" sz="180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rispondere alle </a:t>
            </a:r>
            <a:r>
              <a:rPr lang="it-IT" sz="1800" dirty="0">
                <a:solidFill>
                  <a:schemeClr val="tx2">
                    <a:lumMod val="10000"/>
                  </a:schemeClr>
                </a:solidFill>
                <a:sym typeface="Wingdings" panose="05000000000000000000" pitchFamily="2" charset="2"/>
              </a:rPr>
              <a:t>sfide sovranazionali</a:t>
            </a:r>
            <a:endParaRPr lang="it-IT" sz="18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0" name="Google Shape;135;p25">
            <a:extLst>
              <a:ext uri="{FF2B5EF4-FFF2-40B4-BE49-F238E27FC236}">
                <a16:creationId xmlns:a16="http://schemas.microsoft.com/office/drawing/2014/main" id="{6B14696B-877C-B84A-916A-85D891FF9D7F}"/>
              </a:ext>
            </a:extLst>
          </p:cNvPr>
          <p:cNvSpPr/>
          <p:nvPr/>
        </p:nvSpPr>
        <p:spPr>
          <a:xfrm>
            <a:off x="1465403" y="4286945"/>
            <a:ext cx="955500" cy="956700"/>
          </a:xfrm>
          <a:prstGeom prst="mathMultiply">
            <a:avLst>
              <a:gd name="adj1" fmla="val 23520"/>
            </a:avLst>
          </a:prstGeom>
          <a:solidFill>
            <a:srgbClr val="E06666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179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55700" y="2800026"/>
            <a:ext cx="10662900" cy="21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it-IT" b="1" dirty="0">
                <a:solidFill>
                  <a:srgbClr val="FFDB2E"/>
                </a:solidFill>
              </a:rPr>
              <a:t>Dal mercato unico all’unione monetaria. Quali scenari futuri?</a:t>
            </a:r>
            <a:endParaRPr b="1" dirty="0">
              <a:solidFill>
                <a:srgbClr val="FFDB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4"/>
          <p:cNvSpPr txBox="1"/>
          <p:nvPr/>
        </p:nvSpPr>
        <p:spPr>
          <a:xfrm>
            <a:off x="755702" y="4334098"/>
            <a:ext cx="10662962" cy="1439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sz="6000" b="1" i="0" u="none" strike="noStrike" cap="none">
              <a:solidFill>
                <a:srgbClr val="FFDB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760780" y="501092"/>
            <a:ext cx="10650931" cy="633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4489"/>
              </a:buClr>
              <a:buSzPts val="4200"/>
              <a:buFont typeface="Calibri"/>
              <a:buNone/>
            </a:pPr>
            <a:r>
              <a:rPr lang="it-IT" sz="4200" b="1" dirty="0">
                <a:solidFill>
                  <a:srgbClr val="174489"/>
                </a:solidFill>
              </a:rPr>
              <a:t>Storia dell’UE</a:t>
            </a:r>
            <a:endParaRPr dirty="0"/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851503B2-DB95-A844-AD1C-3522CFB4AD8E}"/>
              </a:ext>
            </a:extLst>
          </p:cNvPr>
          <p:cNvSpPr/>
          <p:nvPr/>
        </p:nvSpPr>
        <p:spPr>
          <a:xfrm>
            <a:off x="1528471" y="1405467"/>
            <a:ext cx="1335159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1948</a:t>
            </a:r>
            <a:endParaRPr lang="it-IT"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3C43122D-2501-D043-9F50-A3331CE642DB}"/>
              </a:ext>
            </a:extLst>
          </p:cNvPr>
          <p:cNvSpPr/>
          <p:nvPr/>
        </p:nvSpPr>
        <p:spPr>
          <a:xfrm>
            <a:off x="4695809" y="2609850"/>
            <a:ext cx="2642821" cy="1638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CECA</a:t>
            </a:r>
          </a:p>
          <a:p>
            <a:pPr algn="ctr" fontAlgn="base"/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Francia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Germania 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divennero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da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nemici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a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partner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A489044-4C1A-1B41-A995-B3143500CB57}"/>
              </a:ext>
            </a:extLst>
          </p:cNvPr>
          <p:cNvSpPr/>
          <p:nvPr/>
        </p:nvSpPr>
        <p:spPr>
          <a:xfrm>
            <a:off x="5349639" y="1405467"/>
            <a:ext cx="133516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1951</a:t>
            </a:r>
            <a:endParaRPr lang="it-IT" dirty="0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2436B348-619B-0247-8D65-EB638CAF9AC0}"/>
              </a:ext>
            </a:extLst>
          </p:cNvPr>
          <p:cNvSpPr/>
          <p:nvPr/>
        </p:nvSpPr>
        <p:spPr>
          <a:xfrm>
            <a:off x="214851" y="2601382"/>
            <a:ext cx="3962400" cy="2110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ctr" fontAlgn="base">
              <a:buNone/>
            </a:pPr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Patto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di Bruxelles</a:t>
            </a:r>
            <a:endParaRPr lang="de-D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 algn="ctr" fontAlgn="base">
              <a:buNone/>
            </a:pP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Trattato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di 6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Stati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sovrani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con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scopi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di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difesa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114300" indent="0" algn="ctr" fontAlgn="base">
              <a:buNone/>
            </a:pP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reciproca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cooperazione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tramite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la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stabilità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pace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sviluppo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benessere</a:t>
            </a:r>
            <a:r>
              <a:rPr lang="en-US" sz="1800" dirty="0"/>
              <a:t>​.</a:t>
            </a:r>
            <a:endParaRPr lang="de-DE" sz="1800" dirty="0"/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2D578BB0-AD44-CF47-A4F5-AE3721A40097}"/>
              </a:ext>
            </a:extLst>
          </p:cNvPr>
          <p:cNvSpPr/>
          <p:nvPr/>
        </p:nvSpPr>
        <p:spPr>
          <a:xfrm>
            <a:off x="9235903" y="1397000"/>
            <a:ext cx="1335159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1957</a:t>
            </a:r>
            <a:endParaRPr lang="it-IT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C8E380CC-8AC1-5B4F-BF7D-6B3A6F815858}"/>
              </a:ext>
            </a:extLst>
          </p:cNvPr>
          <p:cNvSpPr/>
          <p:nvPr/>
        </p:nvSpPr>
        <p:spPr>
          <a:xfrm>
            <a:off x="7857188" y="2607733"/>
            <a:ext cx="4092591" cy="2362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Trattati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di Roma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114300" indent="0" algn="ctr" fontAlgn="base">
              <a:buNone/>
            </a:pP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Vengono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istituiti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EURATOM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PAC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(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politica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agricola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comune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Banca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Europea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 per </a:t>
            </a: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gli</a:t>
            </a: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Investimenti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DE" sz="1800" b="1" dirty="0">
                <a:latin typeface="Calibri" panose="020F0502020204030204" pitchFamily="34" charset="0"/>
                <a:cs typeface="Calibri" panose="020F0502020204030204" pitchFamily="34" charset="0"/>
              </a:rPr>
              <a:t>CEE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Comunità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Economica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de-DE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Europea</a:t>
            </a:r>
            <a:r>
              <a:rPr lang="de-DE" sz="18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AD8A066D-A7D3-B241-BBDC-C5E046BB9171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10571062" y="1778000"/>
            <a:ext cx="11637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23CC7A79-4A85-AF4C-97F5-A7AB9DB07DBE}"/>
              </a:ext>
            </a:extLst>
          </p:cNvPr>
          <p:cNvCxnSpPr>
            <a:stCxn id="4" idx="1"/>
          </p:cNvCxnSpPr>
          <p:nvPr/>
        </p:nvCxnSpPr>
        <p:spPr>
          <a:xfrm flipH="1">
            <a:off x="214851" y="1786467"/>
            <a:ext cx="13136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7CF89EDF-B2D5-F146-BC49-6654E2FF7B3C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2863630" y="1786467"/>
            <a:ext cx="24860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1 25">
            <a:extLst>
              <a:ext uri="{FF2B5EF4-FFF2-40B4-BE49-F238E27FC236}">
                <a16:creationId xmlns:a16="http://schemas.microsoft.com/office/drawing/2014/main" id="{33393D71-70B7-0342-AACE-1EB15170C076}"/>
              </a:ext>
            </a:extLst>
          </p:cNvPr>
          <p:cNvCxnSpPr>
            <a:stCxn id="8" idx="3"/>
            <a:endCxn id="10" idx="1"/>
          </p:cNvCxnSpPr>
          <p:nvPr/>
        </p:nvCxnSpPr>
        <p:spPr>
          <a:xfrm flipV="1">
            <a:off x="6684799" y="1778000"/>
            <a:ext cx="2551104" cy="84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201AFF65-A36D-C24A-A0D8-00921A19B1F8}"/>
              </a:ext>
            </a:extLst>
          </p:cNvPr>
          <p:cNvCxnSpPr>
            <a:stCxn id="4" idx="2"/>
            <a:endCxn id="9" idx="0"/>
          </p:cNvCxnSpPr>
          <p:nvPr/>
        </p:nvCxnSpPr>
        <p:spPr>
          <a:xfrm>
            <a:off x="2196051" y="2167467"/>
            <a:ext cx="0" cy="4339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2FA81302-438F-A142-B3EF-C12F957AA3FC}"/>
              </a:ext>
            </a:extLst>
          </p:cNvPr>
          <p:cNvCxnSpPr>
            <a:stCxn id="8" idx="2"/>
            <a:endCxn id="7" idx="0"/>
          </p:cNvCxnSpPr>
          <p:nvPr/>
        </p:nvCxnSpPr>
        <p:spPr>
          <a:xfrm>
            <a:off x="6017219" y="2167467"/>
            <a:ext cx="1" cy="442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71302C57-0AB0-C74C-BFBB-4F1BC521C964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9903483" y="2159000"/>
            <a:ext cx="1" cy="448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760780" y="501092"/>
            <a:ext cx="10650931" cy="633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4489"/>
              </a:buClr>
              <a:buSzPts val="4200"/>
              <a:buFont typeface="Calibri"/>
              <a:buNone/>
            </a:pPr>
            <a:r>
              <a:rPr lang="it-IT" sz="4200" b="1" dirty="0">
                <a:solidFill>
                  <a:srgbClr val="174489"/>
                </a:solidFill>
              </a:rPr>
              <a:t>Storia dell’UE</a:t>
            </a:r>
            <a:endParaRPr dirty="0"/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3C43122D-2501-D043-9F50-A3331CE642DB}"/>
              </a:ext>
            </a:extLst>
          </p:cNvPr>
          <p:cNvSpPr/>
          <p:nvPr/>
        </p:nvSpPr>
        <p:spPr>
          <a:xfrm>
            <a:off x="4729672" y="2609850"/>
            <a:ext cx="2642821" cy="1638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Crollo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muro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Berlino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disgregazione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dell‘URSS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BA489044-4C1A-1B41-A995-B3143500CB57}"/>
              </a:ext>
            </a:extLst>
          </p:cNvPr>
          <p:cNvSpPr/>
          <p:nvPr/>
        </p:nvSpPr>
        <p:spPr>
          <a:xfrm>
            <a:off x="5383502" y="1405467"/>
            <a:ext cx="133516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1989</a:t>
            </a:r>
            <a:endParaRPr lang="it-IT" dirty="0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2436B348-619B-0247-8D65-EB638CAF9AC0}"/>
              </a:ext>
            </a:extLst>
          </p:cNvPr>
          <p:cNvSpPr/>
          <p:nvPr/>
        </p:nvSpPr>
        <p:spPr>
          <a:xfrm>
            <a:off x="1020712" y="2438401"/>
            <a:ext cx="3082442" cy="2362196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 fontAlgn="base"/>
            <a:r>
              <a:rPr lang="it-IT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 4 libertà della CEE</a:t>
            </a:r>
          </a:p>
          <a:p>
            <a:pPr fontAlgn="base"/>
            <a:r>
              <a:rPr lang="it-IT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Libera circolazione di: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Merci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it-IT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Servizi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it-IT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Capitali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2D578BB0-AD44-CF47-A4F5-AE3721A40097}"/>
              </a:ext>
            </a:extLst>
          </p:cNvPr>
          <p:cNvSpPr/>
          <p:nvPr/>
        </p:nvSpPr>
        <p:spPr>
          <a:xfrm>
            <a:off x="9235903" y="1397000"/>
            <a:ext cx="1335159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/>
              <a:t>1991</a:t>
            </a:r>
            <a:endParaRPr lang="it-IT" dirty="0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C8E380CC-8AC1-5B4F-BF7D-6B3A6F815858}"/>
              </a:ext>
            </a:extLst>
          </p:cNvPr>
          <p:cNvSpPr/>
          <p:nvPr/>
        </p:nvSpPr>
        <p:spPr>
          <a:xfrm>
            <a:off x="7857188" y="2607733"/>
            <a:ext cx="4092591" cy="2590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de-DE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Trattato</a:t>
            </a:r>
            <a:r>
              <a:rPr lang="de-DE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di Maastricht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algn="ctr" fontAlgn="base"/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Nasce l'Unione Economica Monetaria (</a:t>
            </a:r>
            <a:r>
              <a:rPr lang="it-IT" sz="1800" b="1" dirty="0">
                <a:latin typeface="Calibri" panose="020F0502020204030204" pitchFamily="34" charset="0"/>
                <a:cs typeface="Calibri" panose="020F0502020204030204" pitchFamily="34" charset="0"/>
              </a:rPr>
              <a:t>UEM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​ e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viene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adottato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latin typeface="Calibri" panose="020F0502020204030204" pitchFamily="34" charset="0"/>
                <a:cs typeface="Calibri" panose="020F0502020204030204" pitchFamily="34" charset="0"/>
              </a:rPr>
              <a:t>l’euro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moneta di riferimento forte, non soggetta a instabilità di cambio, sempre più apprezzata nei mercati finanziari e che garantisce la stabilità dei prezzi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​.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AD8A066D-A7D3-B241-BBDC-C5E046BB9171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10571062" y="1778000"/>
            <a:ext cx="11637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7CF89EDF-B2D5-F146-BC49-6654E2FF7B3C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609596" y="1786467"/>
            <a:ext cx="47739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1 25">
            <a:extLst>
              <a:ext uri="{FF2B5EF4-FFF2-40B4-BE49-F238E27FC236}">
                <a16:creationId xmlns:a16="http://schemas.microsoft.com/office/drawing/2014/main" id="{33393D71-70B7-0342-AACE-1EB15170C076}"/>
              </a:ext>
            </a:extLst>
          </p:cNvPr>
          <p:cNvCxnSpPr>
            <a:stCxn id="8" idx="3"/>
            <a:endCxn id="10" idx="1"/>
          </p:cNvCxnSpPr>
          <p:nvPr/>
        </p:nvCxnSpPr>
        <p:spPr>
          <a:xfrm flipV="1">
            <a:off x="6718662" y="1778000"/>
            <a:ext cx="2517241" cy="84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2FA81302-438F-A142-B3EF-C12F957AA3FC}"/>
              </a:ext>
            </a:extLst>
          </p:cNvPr>
          <p:cNvCxnSpPr>
            <a:stCxn id="8" idx="2"/>
            <a:endCxn id="7" idx="0"/>
          </p:cNvCxnSpPr>
          <p:nvPr/>
        </p:nvCxnSpPr>
        <p:spPr>
          <a:xfrm>
            <a:off x="6051082" y="2167467"/>
            <a:ext cx="1" cy="442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>
            <a:extLst>
              <a:ext uri="{FF2B5EF4-FFF2-40B4-BE49-F238E27FC236}">
                <a16:creationId xmlns:a16="http://schemas.microsoft.com/office/drawing/2014/main" id="{71302C57-0AB0-C74C-BFBB-4F1BC521C964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9903483" y="2159000"/>
            <a:ext cx="1" cy="448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745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448035" y="461453"/>
            <a:ext cx="10650900" cy="10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4489"/>
              </a:buClr>
              <a:buSzPts val="4200"/>
              <a:buFont typeface="Calibri"/>
              <a:buNone/>
            </a:pPr>
            <a:r>
              <a:rPr lang="it-IT" sz="4200" b="1" dirty="0">
                <a:solidFill>
                  <a:srgbClr val="174489"/>
                </a:solidFill>
              </a:rPr>
              <a:t>Il trilemma</a:t>
            </a:r>
            <a:endParaRPr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13D184F5-6E9D-FA47-8769-775829A351FB}"/>
              </a:ext>
            </a:extLst>
          </p:cNvPr>
          <p:cNvCxnSpPr>
            <a:cxnSpLocks/>
            <a:endCxn id="11" idx="6"/>
          </p:cNvCxnSpPr>
          <p:nvPr/>
        </p:nvCxnSpPr>
        <p:spPr>
          <a:xfrm flipH="1">
            <a:off x="7362858" y="2404926"/>
            <a:ext cx="6500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Ovale 10">
            <a:extLst>
              <a:ext uri="{FF2B5EF4-FFF2-40B4-BE49-F238E27FC236}">
                <a16:creationId xmlns:a16="http://schemas.microsoft.com/office/drawing/2014/main" id="{C3E32713-1C04-3840-8EB5-3574105AD955}"/>
              </a:ext>
            </a:extLst>
          </p:cNvPr>
          <p:cNvSpPr/>
          <p:nvPr/>
        </p:nvSpPr>
        <p:spPr>
          <a:xfrm>
            <a:off x="5271592" y="1947726"/>
            <a:ext cx="20912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Tasso di cambio fisso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B7E4C2B0-E759-314B-ABC5-BEE790BBDFC9}"/>
              </a:ext>
            </a:extLst>
          </p:cNvPr>
          <p:cNvSpPr/>
          <p:nvPr/>
        </p:nvSpPr>
        <p:spPr>
          <a:xfrm>
            <a:off x="497614" y="1342105"/>
            <a:ext cx="4489006" cy="3867354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marL="342900" lvl="0" indent="-342900">
              <a:lnSpc>
                <a:spcPct val="90000"/>
              </a:lnSpc>
              <a:buClr>
                <a:srgbClr val="343433"/>
              </a:buClr>
              <a:buSzPts val="2800"/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1971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Fine accordi </a:t>
            </a:r>
            <a:r>
              <a:rPr lang="it-IT" sz="2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Bretton</a:t>
            </a: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Woods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42900" lvl="0" indent="-342900">
              <a:lnSpc>
                <a:spcPct val="90000"/>
              </a:lnSpc>
              <a:buClr>
                <a:srgbClr val="343433"/>
              </a:buClr>
              <a:buSzPts val="2800"/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1972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«</a:t>
            </a: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Serpente monetario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», tra le valute comunitarie e tra queste e il dollaro;</a:t>
            </a:r>
          </a:p>
          <a:p>
            <a:pPr marL="342900" lvl="0" indent="-342900">
              <a:lnSpc>
                <a:spcPct val="90000"/>
              </a:lnSpc>
              <a:buClr>
                <a:srgbClr val="343433"/>
              </a:buClr>
              <a:buSzPts val="2800"/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1979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Sistema monetario europeo (</a:t>
            </a: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SME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con oscillazione del ±2,25% (del ±6% per Italia, Gran Bretagna, Spagna e Portogallo)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it-IT" sz="2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1989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disgregazione dell’URSS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​, </a:t>
            </a: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svalutazione del marco e uscita dai parametri SME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02D4298F-D6CB-FD4C-AF3F-E4A82DDDF643}"/>
              </a:ext>
            </a:extLst>
          </p:cNvPr>
          <p:cNvSpPr/>
          <p:nvPr/>
        </p:nvSpPr>
        <p:spPr>
          <a:xfrm>
            <a:off x="8012917" y="1931076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Tasso di cambio flessibile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D1DBF445-914C-9543-ABD6-4A0A769FD4EE}"/>
              </a:ext>
            </a:extLst>
          </p:cNvPr>
          <p:cNvSpPr/>
          <p:nvPr/>
        </p:nvSpPr>
        <p:spPr>
          <a:xfrm>
            <a:off x="6136518" y="4057685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Mercato unico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2E3E4516-9463-294B-ACD7-1D6AF2AEF219}"/>
              </a:ext>
            </a:extLst>
          </p:cNvPr>
          <p:cNvSpPr/>
          <p:nvPr/>
        </p:nvSpPr>
        <p:spPr>
          <a:xfrm>
            <a:off x="9800587" y="4057685"/>
            <a:ext cx="2025747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Politica monetaria autonoma</a:t>
            </a:r>
          </a:p>
        </p:txBody>
      </p:sp>
      <p:cxnSp>
        <p:nvCxnSpPr>
          <p:cNvPr id="15" name="Connettore diritto 11">
            <a:extLst>
              <a:ext uri="{FF2B5EF4-FFF2-40B4-BE49-F238E27FC236}">
                <a16:creationId xmlns:a16="http://schemas.microsoft.com/office/drawing/2014/main" id="{20172594-9B4A-294C-911B-9CF4351DCAB8}"/>
              </a:ext>
            </a:extLst>
          </p:cNvPr>
          <p:cNvCxnSpPr>
            <a:stCxn id="13" idx="0"/>
            <a:endCxn id="12" idx="2"/>
          </p:cNvCxnSpPr>
          <p:nvPr/>
        </p:nvCxnSpPr>
        <p:spPr>
          <a:xfrm flipV="1">
            <a:off x="7205381" y="2817340"/>
            <a:ext cx="1876399" cy="1240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3">
            <a:extLst>
              <a:ext uri="{FF2B5EF4-FFF2-40B4-BE49-F238E27FC236}">
                <a16:creationId xmlns:a16="http://schemas.microsoft.com/office/drawing/2014/main" id="{72387596-57A2-C044-B7F9-1A4C633B8308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>
            <a:off x="9081780" y="2817340"/>
            <a:ext cx="1731681" cy="1240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5">
            <a:extLst>
              <a:ext uri="{FF2B5EF4-FFF2-40B4-BE49-F238E27FC236}">
                <a16:creationId xmlns:a16="http://schemas.microsoft.com/office/drawing/2014/main" id="{6392A692-85E5-9147-B235-EFD6A5D38362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>
            <a:off x="8274243" y="4500817"/>
            <a:ext cx="152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585756" y="573044"/>
            <a:ext cx="10650900" cy="10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174489"/>
              </a:buClr>
              <a:buSzPts val="4200"/>
            </a:pPr>
            <a:r>
              <a:rPr lang="it-IT" sz="4200" b="1" dirty="0">
                <a:solidFill>
                  <a:srgbClr val="174489"/>
                </a:solidFill>
              </a:rPr>
              <a:t>Il trilemma</a:t>
            </a:r>
            <a:r>
              <a:rPr lang="it-IT" b="1" dirty="0">
                <a:solidFill>
                  <a:srgbClr val="174489"/>
                </a:solidFill>
              </a:rPr>
              <a:t> di </a:t>
            </a:r>
            <a:r>
              <a:rPr lang="it-IT" b="1" dirty="0" err="1">
                <a:solidFill>
                  <a:srgbClr val="174489"/>
                </a:solidFill>
              </a:rPr>
              <a:t>Mundell</a:t>
            </a:r>
            <a:r>
              <a:rPr lang="it-IT" b="1" dirty="0">
                <a:solidFill>
                  <a:srgbClr val="174489"/>
                </a:solidFill>
              </a:rPr>
              <a:t>-Fleming</a:t>
            </a:r>
            <a:endParaRPr dirty="0"/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138D9A69-53CE-1B4D-9721-644C50E31AF1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2417248" y="2343454"/>
            <a:ext cx="681178" cy="5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Freccia destra 18">
            <a:extLst>
              <a:ext uri="{FF2B5EF4-FFF2-40B4-BE49-F238E27FC236}">
                <a16:creationId xmlns:a16="http://schemas.microsoft.com/office/drawing/2014/main" id="{965EFB47-C07A-1842-B67D-E5039476B74E}"/>
              </a:ext>
            </a:extLst>
          </p:cNvPr>
          <p:cNvSpPr/>
          <p:nvPr/>
        </p:nvSpPr>
        <p:spPr>
          <a:xfrm rot="16200000">
            <a:off x="6523171" y="3487888"/>
            <a:ext cx="438534" cy="3888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9AC86CDC-596E-724E-B00F-F14B1DBD7707}"/>
              </a:ext>
            </a:extLst>
          </p:cNvPr>
          <p:cNvSpPr/>
          <p:nvPr/>
        </p:nvSpPr>
        <p:spPr>
          <a:xfrm>
            <a:off x="5911206" y="2432201"/>
            <a:ext cx="2091266" cy="88507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Diversi tassi d’inflazione</a:t>
            </a:r>
          </a:p>
        </p:txBody>
      </p:sp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453A1C36-D53A-E241-B86E-D384EAFA7444}"/>
              </a:ext>
            </a:extLst>
          </p:cNvPr>
          <p:cNvSpPr/>
          <p:nvPr/>
        </p:nvSpPr>
        <p:spPr>
          <a:xfrm>
            <a:off x="706434" y="2076462"/>
            <a:ext cx="1710814" cy="5339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dirty="0">
                <a:latin typeface="Calibri" panose="020F0502020204030204" pitchFamily="34" charset="0"/>
                <a:cs typeface="Calibri" panose="020F0502020204030204" pitchFamily="34" charset="0"/>
              </a:rPr>
              <a:t>Mercato unico</a:t>
            </a:r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0AD812A5-21A0-ED43-BD10-54827F7DDE53}"/>
              </a:ext>
            </a:extLst>
          </p:cNvPr>
          <p:cNvSpPr/>
          <p:nvPr/>
        </p:nvSpPr>
        <p:spPr>
          <a:xfrm>
            <a:off x="8656254" y="2076462"/>
            <a:ext cx="3144212" cy="2334417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buClr>
                <a:srgbClr val="343433"/>
              </a:buClr>
              <a:buSzPts val="2800"/>
            </a:pPr>
            <a:r>
              <a:rPr lang="it-IT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L’UE decide di eliminare dal trilemma l’autonomia in campo di politica monetaria, si arriva così all’unione monetaria, ma senza unione fiscale.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1D862426-5602-0848-8246-8B44DD402875}"/>
              </a:ext>
            </a:extLst>
          </p:cNvPr>
          <p:cNvSpPr/>
          <p:nvPr/>
        </p:nvSpPr>
        <p:spPr>
          <a:xfrm>
            <a:off x="3219036" y="1900322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Tasso di cambio fisso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D3FC0057-D29E-D04F-B8CB-507DE36B2628}"/>
              </a:ext>
            </a:extLst>
          </p:cNvPr>
          <p:cNvSpPr/>
          <p:nvPr/>
        </p:nvSpPr>
        <p:spPr>
          <a:xfrm>
            <a:off x="1342637" y="4026931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Libera circolazione dei capitali</a:t>
            </a: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AC06B519-138E-954E-A94B-991AD7495594}"/>
              </a:ext>
            </a:extLst>
          </p:cNvPr>
          <p:cNvSpPr/>
          <p:nvPr/>
        </p:nvSpPr>
        <p:spPr>
          <a:xfrm>
            <a:off x="5058697" y="4071415"/>
            <a:ext cx="1973756" cy="885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Politica monetaria autonoma</a:t>
            </a:r>
          </a:p>
        </p:txBody>
      </p:sp>
      <p:cxnSp>
        <p:nvCxnSpPr>
          <p:cNvPr id="23" name="Connettore diritto 11">
            <a:extLst>
              <a:ext uri="{FF2B5EF4-FFF2-40B4-BE49-F238E27FC236}">
                <a16:creationId xmlns:a16="http://schemas.microsoft.com/office/drawing/2014/main" id="{DF317606-B8D6-834A-BFA5-938CC9630714}"/>
              </a:ext>
            </a:extLst>
          </p:cNvPr>
          <p:cNvCxnSpPr>
            <a:stCxn id="17" idx="0"/>
            <a:endCxn id="12" idx="2"/>
          </p:cNvCxnSpPr>
          <p:nvPr/>
        </p:nvCxnSpPr>
        <p:spPr>
          <a:xfrm flipV="1">
            <a:off x="2411500" y="2786586"/>
            <a:ext cx="1876399" cy="1240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13">
            <a:extLst>
              <a:ext uri="{FF2B5EF4-FFF2-40B4-BE49-F238E27FC236}">
                <a16:creationId xmlns:a16="http://schemas.microsoft.com/office/drawing/2014/main" id="{66C5DC17-9322-FA41-94E4-559CB43C3810}"/>
              </a:ext>
            </a:extLst>
          </p:cNvPr>
          <p:cNvCxnSpPr>
            <a:cxnSpLocks/>
            <a:stCxn id="12" idx="2"/>
            <a:endCxn id="22" idx="0"/>
          </p:cNvCxnSpPr>
          <p:nvPr/>
        </p:nvCxnSpPr>
        <p:spPr>
          <a:xfrm>
            <a:off x="4287899" y="2786586"/>
            <a:ext cx="1757676" cy="12848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15">
            <a:extLst>
              <a:ext uri="{FF2B5EF4-FFF2-40B4-BE49-F238E27FC236}">
                <a16:creationId xmlns:a16="http://schemas.microsoft.com/office/drawing/2014/main" id="{D53EEBAD-22B6-434B-A8DA-D3512267B9E2}"/>
              </a:ext>
            </a:extLst>
          </p:cNvPr>
          <p:cNvCxnSpPr>
            <a:cxnSpLocks/>
            <a:stCxn id="17" idx="3"/>
            <a:endCxn id="22" idx="1"/>
          </p:cNvCxnSpPr>
          <p:nvPr/>
        </p:nvCxnSpPr>
        <p:spPr>
          <a:xfrm>
            <a:off x="3480362" y="4470063"/>
            <a:ext cx="1578335" cy="43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18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130;p25">
            <a:extLst>
              <a:ext uri="{FF2B5EF4-FFF2-40B4-BE49-F238E27FC236}">
                <a16:creationId xmlns:a16="http://schemas.microsoft.com/office/drawing/2014/main" id="{25CCDD02-90C6-5A4F-8794-6FD8D9598D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19848" y="1430442"/>
            <a:ext cx="7988100" cy="3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43433"/>
              </a:buClr>
              <a:buSzPts val="2100"/>
              <a:buNone/>
            </a:pPr>
            <a:r>
              <a:rPr lang="it" sz="2100" b="1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SCENARIO 1: ELIMINAZIONE MONETA UNICA E RITORNO ALLE MONETE NAZIONALI</a:t>
            </a:r>
            <a:endParaRPr sz="2100" b="1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8" name="Google Shape;136;p25">
            <a:extLst>
              <a:ext uri="{FF2B5EF4-FFF2-40B4-BE49-F238E27FC236}">
                <a16:creationId xmlns:a16="http://schemas.microsoft.com/office/drawing/2014/main" id="{A3693B8C-AC2E-524D-B6DA-CADC26678D36}"/>
              </a:ext>
            </a:extLst>
          </p:cNvPr>
          <p:cNvSpPr/>
          <p:nvPr/>
        </p:nvSpPr>
        <p:spPr>
          <a:xfrm>
            <a:off x="7901550" y="2010235"/>
            <a:ext cx="3191700" cy="956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ap="flat" cmpd="sng">
            <a:solidFill>
              <a:srgbClr val="6D9EEB"/>
            </a:solidFill>
            <a:prstDash val="lg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 b="1" dirty="0"/>
              <a:t>Identità nazionali separate e democrazia nazionale senza unione monetaria e fiscale</a:t>
            </a:r>
            <a:endParaRPr sz="1700" b="1" dirty="0"/>
          </a:p>
        </p:txBody>
      </p:sp>
      <p:sp>
        <p:nvSpPr>
          <p:cNvPr id="29" name="Google Shape;137;p25">
            <a:extLst>
              <a:ext uri="{FF2B5EF4-FFF2-40B4-BE49-F238E27FC236}">
                <a16:creationId xmlns:a16="http://schemas.microsoft.com/office/drawing/2014/main" id="{AC0810F7-1645-0B47-9BEB-53BBD76B3FD2}"/>
              </a:ext>
            </a:extLst>
          </p:cNvPr>
          <p:cNvSpPr/>
          <p:nvPr/>
        </p:nvSpPr>
        <p:spPr>
          <a:xfrm>
            <a:off x="7272300" y="3352775"/>
            <a:ext cx="4450200" cy="1686300"/>
          </a:xfrm>
          <a:prstGeom prst="roundRect">
            <a:avLst>
              <a:gd name="adj" fmla="val 16667"/>
            </a:avLst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CONSEGUENZE</a:t>
            </a:r>
            <a:r>
              <a:rPr lang="it" sz="1800" b="1" dirty="0">
                <a:solidFill>
                  <a:schemeClr val="tx1"/>
                </a:solidFill>
                <a:highlight>
                  <a:srgbClr val="DB0000"/>
                </a:highlight>
                <a:latin typeface="Calibri"/>
                <a:ea typeface="Calibri"/>
                <a:cs typeface="Calibri"/>
                <a:sym typeface="Calibri"/>
              </a:rPr>
              <a:t>   </a:t>
            </a:r>
            <a:endParaRPr sz="1800" b="1" dirty="0">
              <a:solidFill>
                <a:schemeClr val="tx1"/>
              </a:solidFill>
              <a:highlight>
                <a:srgbClr val="DB00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" b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it" sz="1600" b="1" dirty="0">
                <a:solidFill>
                  <a:schemeClr val="tx1"/>
                </a:solidFill>
              </a:rPr>
              <a:t>Uscita</a:t>
            </a:r>
            <a:r>
              <a:rPr lang="it" sz="1600" dirty="0">
                <a:solidFill>
                  <a:schemeClr val="tx1"/>
                </a:solidFill>
              </a:rPr>
              <a:t> dall’area euro di uno o più paesi</a:t>
            </a:r>
            <a:endParaRPr sz="1600" dirty="0">
              <a:solidFill>
                <a:schemeClr val="tx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it" sz="1600" b="1" dirty="0">
                <a:solidFill>
                  <a:schemeClr val="tx1"/>
                </a:solidFill>
              </a:rPr>
              <a:t>Fallimento</a:t>
            </a:r>
            <a:r>
              <a:rPr lang="it" sz="1600" dirty="0">
                <a:solidFill>
                  <a:schemeClr val="tx1"/>
                </a:solidFill>
              </a:rPr>
              <a:t> del progetto di integrazione europea e </a:t>
            </a:r>
            <a:r>
              <a:rPr lang="it" sz="1600" b="1" dirty="0">
                <a:solidFill>
                  <a:schemeClr val="tx1"/>
                </a:solidFill>
              </a:rPr>
              <a:t>disintegrazione</a:t>
            </a:r>
            <a:r>
              <a:rPr lang="it" sz="1600" dirty="0">
                <a:solidFill>
                  <a:schemeClr val="tx1"/>
                </a:solidFill>
              </a:rPr>
              <a:t> del mercato unico</a:t>
            </a: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30" name="Rettangolo con angoli arrotondati 29">
            <a:extLst>
              <a:ext uri="{FF2B5EF4-FFF2-40B4-BE49-F238E27FC236}">
                <a16:creationId xmlns:a16="http://schemas.microsoft.com/office/drawing/2014/main" id="{78AC9D1C-EA62-A34F-B6C8-9C9FE041B22A}"/>
              </a:ext>
            </a:extLst>
          </p:cNvPr>
          <p:cNvSpPr/>
          <p:nvPr/>
        </p:nvSpPr>
        <p:spPr>
          <a:xfrm>
            <a:off x="2626228" y="2283400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Democrazia</a:t>
            </a:r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id="{71D11BAF-5578-034A-80DC-4C7B9947F982}"/>
              </a:ext>
            </a:extLst>
          </p:cNvPr>
          <p:cNvSpPr/>
          <p:nvPr/>
        </p:nvSpPr>
        <p:spPr>
          <a:xfrm>
            <a:off x="749829" y="4410009"/>
            <a:ext cx="2137725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/>
              <a:t>Sovranità nazionale assoluta</a:t>
            </a:r>
          </a:p>
        </p:txBody>
      </p:sp>
      <p:sp>
        <p:nvSpPr>
          <p:cNvPr id="32" name="Rettangolo con angoli arrotondati 31">
            <a:extLst>
              <a:ext uri="{FF2B5EF4-FFF2-40B4-BE49-F238E27FC236}">
                <a16:creationId xmlns:a16="http://schemas.microsoft.com/office/drawing/2014/main" id="{0C42707E-7E6A-8444-8D6D-35CD27E0CB49}"/>
              </a:ext>
            </a:extLst>
          </p:cNvPr>
          <p:cNvSpPr/>
          <p:nvPr/>
        </p:nvSpPr>
        <p:spPr>
          <a:xfrm>
            <a:off x="4413898" y="4410009"/>
            <a:ext cx="2025747" cy="88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800" b="1" dirty="0"/>
              <a:t>Globalizzazione</a:t>
            </a:r>
          </a:p>
        </p:txBody>
      </p:sp>
      <p:cxnSp>
        <p:nvCxnSpPr>
          <p:cNvPr id="33" name="Connettore diritto 11">
            <a:extLst>
              <a:ext uri="{FF2B5EF4-FFF2-40B4-BE49-F238E27FC236}">
                <a16:creationId xmlns:a16="http://schemas.microsoft.com/office/drawing/2014/main" id="{F74CE2BF-138C-2E48-AC49-7BB14BC7F762}"/>
              </a:ext>
            </a:extLst>
          </p:cNvPr>
          <p:cNvCxnSpPr>
            <a:stCxn id="31" idx="0"/>
            <a:endCxn id="30" idx="2"/>
          </p:cNvCxnSpPr>
          <p:nvPr/>
        </p:nvCxnSpPr>
        <p:spPr>
          <a:xfrm flipV="1">
            <a:off x="1818692" y="3169664"/>
            <a:ext cx="1876399" cy="1240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13">
            <a:extLst>
              <a:ext uri="{FF2B5EF4-FFF2-40B4-BE49-F238E27FC236}">
                <a16:creationId xmlns:a16="http://schemas.microsoft.com/office/drawing/2014/main" id="{9AC94BD2-62EB-4840-9B3D-786ACDECD490}"/>
              </a:ext>
            </a:extLst>
          </p:cNvPr>
          <p:cNvCxnSpPr>
            <a:stCxn id="30" idx="2"/>
            <a:endCxn id="32" idx="0"/>
          </p:cNvCxnSpPr>
          <p:nvPr/>
        </p:nvCxnSpPr>
        <p:spPr>
          <a:xfrm>
            <a:off x="3695091" y="3169664"/>
            <a:ext cx="1731681" cy="1240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15">
            <a:extLst>
              <a:ext uri="{FF2B5EF4-FFF2-40B4-BE49-F238E27FC236}">
                <a16:creationId xmlns:a16="http://schemas.microsoft.com/office/drawing/2014/main" id="{D2892FCA-9570-8E47-B0EE-1A8DC90CCE9D}"/>
              </a:ext>
            </a:extLst>
          </p:cNvPr>
          <p:cNvCxnSpPr>
            <a:stCxn id="31" idx="3"/>
            <a:endCxn id="32" idx="1"/>
          </p:cNvCxnSpPr>
          <p:nvPr/>
        </p:nvCxnSpPr>
        <p:spPr>
          <a:xfrm>
            <a:off x="2887554" y="4853141"/>
            <a:ext cx="1526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oogle Shape;135;p25">
            <a:extLst>
              <a:ext uri="{FF2B5EF4-FFF2-40B4-BE49-F238E27FC236}">
                <a16:creationId xmlns:a16="http://schemas.microsoft.com/office/drawing/2014/main" id="{4F358B88-3136-C845-9246-A543C176AB7F}"/>
              </a:ext>
            </a:extLst>
          </p:cNvPr>
          <p:cNvSpPr/>
          <p:nvPr/>
        </p:nvSpPr>
        <p:spPr>
          <a:xfrm>
            <a:off x="4938922" y="4410009"/>
            <a:ext cx="955500" cy="956700"/>
          </a:xfrm>
          <a:prstGeom prst="mathMultiply">
            <a:avLst>
              <a:gd name="adj1" fmla="val 23520"/>
            </a:avLst>
          </a:prstGeom>
          <a:solidFill>
            <a:srgbClr val="E06666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Titolo 1">
            <a:extLst>
              <a:ext uri="{FF2B5EF4-FFF2-40B4-BE49-F238E27FC236}">
                <a16:creationId xmlns:a16="http://schemas.microsoft.com/office/drawing/2014/main" id="{675FED32-8C65-FE4B-A01E-3BAC7CCF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834" y="213626"/>
            <a:ext cx="10751574" cy="1069625"/>
          </a:xfrm>
        </p:spPr>
        <p:txBody>
          <a:bodyPr lIns="0" tIns="0" rIns="0" bIns="0" anchor="t" anchorCtr="0">
            <a:normAutofit/>
          </a:bodyPr>
          <a:lstStyle/>
          <a:p>
            <a:r>
              <a:rPr lang="it-IT" sz="3600" b="1" dirty="0">
                <a:solidFill>
                  <a:srgbClr val="174489"/>
                </a:solidFill>
                <a:latin typeface="+mn-lt"/>
              </a:rPr>
              <a:t>Il trilemma di </a:t>
            </a:r>
            <a:r>
              <a:rPr lang="it-IT" sz="3600" b="1" dirty="0" err="1">
                <a:solidFill>
                  <a:srgbClr val="174489"/>
                </a:solidFill>
                <a:latin typeface="+mn-lt"/>
              </a:rPr>
              <a:t>Rodrik</a:t>
            </a:r>
            <a:r>
              <a:rPr lang="it-IT" sz="3600" b="1" dirty="0">
                <a:solidFill>
                  <a:srgbClr val="174489"/>
                </a:solidFill>
                <a:latin typeface="+mn-lt"/>
              </a:rPr>
              <a:t> applicato all’UE: quali possibili esiti?</a:t>
            </a:r>
          </a:p>
        </p:txBody>
      </p:sp>
    </p:spTree>
    <p:extLst>
      <p:ext uri="{BB962C8B-B14F-4D97-AF65-F5344CB8AC3E}">
        <p14:creationId xmlns:p14="http://schemas.microsoft.com/office/powerpoint/2010/main" val="95656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1C844B63-CB43-0F40-81F9-C48AD4E2AFA6}"/>
              </a:ext>
            </a:extLst>
          </p:cNvPr>
          <p:cNvSpPr/>
          <p:nvPr/>
        </p:nvSpPr>
        <p:spPr>
          <a:xfrm>
            <a:off x="437537" y="326734"/>
            <a:ext cx="8853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174489"/>
                </a:solidFill>
                <a:latin typeface="Calibri" panose="020F0502020204030204" pitchFamily="34" charset="0"/>
              </a:rPr>
              <a:t>Rinunciare all’Unione Europea: quali costi?</a:t>
            </a:r>
            <a:endParaRPr lang="it-IT" sz="3600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E5F8D7D-8C78-544B-B34C-A263165A0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588192"/>
              </p:ext>
            </p:extLst>
          </p:nvPr>
        </p:nvGraphicFramePr>
        <p:xfrm>
          <a:off x="1123745" y="1386021"/>
          <a:ext cx="9944510" cy="3489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255">
                  <a:extLst>
                    <a:ext uri="{9D8B030D-6E8A-4147-A177-3AD203B41FA5}">
                      <a16:colId xmlns:a16="http://schemas.microsoft.com/office/drawing/2014/main" val="2602542110"/>
                    </a:ext>
                  </a:extLst>
                </a:gridCol>
                <a:gridCol w="4972255">
                  <a:extLst>
                    <a:ext uri="{9D8B030D-6E8A-4147-A177-3AD203B41FA5}">
                      <a16:colId xmlns:a16="http://schemas.microsoft.com/office/drawing/2014/main" val="3218364432"/>
                    </a:ext>
                  </a:extLst>
                </a:gridCol>
              </a:tblGrid>
              <a:tr h="693229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AREE DI INTERVENTO ANALIZZATE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/>
                        <a:t>EFFICIENZA POTENZIALE A CUI SI RINUNCEREBBE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607589"/>
                  </a:ext>
                </a:extLst>
              </a:tr>
              <a:tr h="693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Mercato Unico Digitale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415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9976165"/>
                  </a:ext>
                </a:extLst>
              </a:tr>
              <a:tr h="693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Mercato Unico esistente per consumatori e cittadini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615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037067"/>
                  </a:ext>
                </a:extLst>
              </a:tr>
              <a:tr h="693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Completamento riforma settore dei servizi finanziari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82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619644"/>
                  </a:ext>
                </a:extLst>
              </a:tr>
              <a:tr h="6932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Unione Bancaria per evitare una nuova crisi finanziaria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4432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719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>
            <a:extLst>
              <a:ext uri="{FF2B5EF4-FFF2-40B4-BE49-F238E27FC236}">
                <a16:creationId xmlns:a16="http://schemas.microsoft.com/office/drawing/2014/main" id="{1C844B63-CB43-0F40-81F9-C48AD4E2AFA6}"/>
              </a:ext>
            </a:extLst>
          </p:cNvPr>
          <p:cNvSpPr/>
          <p:nvPr/>
        </p:nvSpPr>
        <p:spPr>
          <a:xfrm>
            <a:off x="437537" y="326734"/>
            <a:ext cx="8853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>
                <a:solidFill>
                  <a:srgbClr val="174489"/>
                </a:solidFill>
                <a:latin typeface="Calibri" panose="020F0502020204030204" pitchFamily="34" charset="0"/>
              </a:rPr>
              <a:t>Rinunciare all’Unione Europea: quali costi?</a:t>
            </a:r>
            <a:endParaRPr lang="it-IT" sz="3600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E5F8D7D-8C78-544B-B34C-A263165A0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164472"/>
              </p:ext>
            </p:extLst>
          </p:nvPr>
        </p:nvGraphicFramePr>
        <p:xfrm>
          <a:off x="1123744" y="1076304"/>
          <a:ext cx="10070282" cy="398239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35141">
                  <a:extLst>
                    <a:ext uri="{9D8B030D-6E8A-4147-A177-3AD203B41FA5}">
                      <a16:colId xmlns:a16="http://schemas.microsoft.com/office/drawing/2014/main" val="2602542110"/>
                    </a:ext>
                  </a:extLst>
                </a:gridCol>
                <a:gridCol w="5035141">
                  <a:extLst>
                    <a:ext uri="{9D8B030D-6E8A-4147-A177-3AD203B41FA5}">
                      <a16:colId xmlns:a16="http://schemas.microsoft.com/office/drawing/2014/main" val="3218364432"/>
                    </a:ext>
                  </a:extLst>
                </a:gridCol>
              </a:tblGrid>
              <a:tr h="789363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Politica di sicurezza e difesa comune (CSDP)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26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9976165"/>
                  </a:ext>
                </a:extLst>
              </a:tr>
              <a:tr h="7982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Mercato interno dell’energia pienamente integrato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250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5037067"/>
                  </a:ext>
                </a:extLst>
              </a:tr>
              <a:tr h="79825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Spazio Europeo della ricerca (ERA)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solidFill>
                            <a:srgbClr val="FF0000"/>
                          </a:solidFill>
                        </a:rPr>
                        <a:t>22</a:t>
                      </a:r>
                      <a:r>
                        <a:rPr lang="it-IT" sz="2000" dirty="0"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619644"/>
                  </a:ext>
                </a:extLst>
              </a:tr>
              <a:tr h="7982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" sz="2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Altro</a:t>
                      </a:r>
                      <a:endParaRPr lang="it-IT" sz="2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98</a:t>
                      </a:r>
                      <a:r>
                        <a:rPr lang="it-IT" sz="2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miliardi di euro all’anno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767302"/>
                  </a:ext>
                </a:extLst>
              </a:tr>
              <a:tr h="7982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TOTALE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</a:rPr>
                        <a:t>1529 miliardi di euro all’anno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432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512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456</Words>
  <Application>Microsoft Macintosh PowerPoint</Application>
  <PresentationFormat>Widescreen</PresentationFormat>
  <Paragraphs>97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di Office</vt:lpstr>
      <vt:lpstr>Presentazione standard di PowerPoint</vt:lpstr>
      <vt:lpstr>Dal mercato unico all’unione monetaria. Quali scenari futuri?</vt:lpstr>
      <vt:lpstr>Storia dell’UE</vt:lpstr>
      <vt:lpstr>Storia dell’UE</vt:lpstr>
      <vt:lpstr>Il trilemma</vt:lpstr>
      <vt:lpstr>Il trilemma di Mundell-Fleming</vt:lpstr>
      <vt:lpstr>Il trilemma di Rodrik applicato all’UE: quali possibili esiti?</vt:lpstr>
      <vt:lpstr>Presentazione standard di PowerPoint</vt:lpstr>
      <vt:lpstr>Presentazione standard di PowerPoint</vt:lpstr>
      <vt:lpstr>Il trilemma di Rodrik applicato all’UE: quali possibili esiti?</vt:lpstr>
      <vt:lpstr>Il trilemma di Rodrik applicato all’UE: quali possibili esiti?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Bonato</dc:creator>
  <cp:lastModifiedBy>ERICA SIMONAZZI</cp:lastModifiedBy>
  <cp:revision>24</cp:revision>
  <dcterms:modified xsi:type="dcterms:W3CDTF">2019-05-13T13:32:49Z</dcterms:modified>
</cp:coreProperties>
</file>