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7" r:id="rId10"/>
    <p:sldId id="264" r:id="rId11"/>
    <p:sldId id="26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46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75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46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64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86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98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45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43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08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51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6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784D9-CCA0-4E9A-B041-371DD9A97ADF}" type="datetimeFigureOut">
              <a:rPr lang="it-IT" smtClean="0"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870D3-22E2-4C78-8124-CBA15E781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163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="" xmlns:a16="http://schemas.microsoft.com/office/drawing/2014/main" id="{D634AF9F-7047-0E46-ADF5-62E780B96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olo 1">
            <a:extLst>
              <a:ext uri="{FF2B5EF4-FFF2-40B4-BE49-F238E27FC236}">
                <a16:creationId xmlns="" xmlns:a16="http://schemas.microsoft.com/office/drawing/2014/main" id="{695268C8-58D0-3C4E-B3A9-F74005685926}"/>
              </a:ext>
            </a:extLst>
          </p:cNvPr>
          <p:cNvSpPr txBox="1">
            <a:spLocks/>
          </p:cNvSpPr>
          <p:nvPr/>
        </p:nvSpPr>
        <p:spPr>
          <a:xfrm>
            <a:off x="1528877" y="5405934"/>
            <a:ext cx="9136685" cy="534008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100" dirty="0" smtClean="0">
                <a:solidFill>
                  <a:schemeClr val="bg1"/>
                </a:solidFill>
                <a:latin typeface="+mn-lt"/>
              </a:rPr>
              <a:t>ALESSANDRO MELIOLI</a:t>
            </a:r>
            <a:endParaRPr lang="it-IT" sz="21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045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E590B50-8C97-4F45-B69C-E3DD2D6C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80" y="369634"/>
            <a:ext cx="10650931" cy="1069625"/>
          </a:xfrm>
        </p:spPr>
        <p:txBody>
          <a:bodyPr lIns="0" tIns="0" rIns="0" bIns="0" anchor="t" anchorCtr="0">
            <a:normAutofit/>
          </a:bodyPr>
          <a:lstStyle/>
          <a:p>
            <a:pPr algn="ctr"/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Bibliografia</a:t>
            </a:r>
            <a:endParaRPr lang="it-IT" sz="4200" b="1" cap="small" dirty="0">
              <a:solidFill>
                <a:srgbClr val="174489"/>
              </a:solidFill>
              <a:latin typeface="+mn-lt"/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779" y="1207439"/>
            <a:ext cx="10650931" cy="4531284"/>
          </a:xfrm>
          <a:noFill/>
        </p:spPr>
        <p:txBody>
          <a:bodyPr lIns="0" tIns="0" rIns="0" bIns="0">
            <a:noAutofit/>
          </a:bodyPr>
          <a:lstStyle/>
          <a:p>
            <a:r>
              <a:rPr lang="en-US" sz="1600" dirty="0">
                <a:solidFill>
                  <a:srgbClr val="343433"/>
                </a:solidFill>
              </a:rPr>
              <a:t>Agrawal A.K., Kaushik A.K., Rahman Z., </a:t>
            </a:r>
            <a:r>
              <a:rPr lang="en-US" sz="1600" i="1" dirty="0">
                <a:solidFill>
                  <a:srgbClr val="343433"/>
                </a:solidFill>
              </a:rPr>
              <a:t>Co-creation of social value through </a:t>
            </a:r>
            <a:r>
              <a:rPr lang="en-US" sz="1600" i="1" dirty="0" err="1">
                <a:solidFill>
                  <a:srgbClr val="343433"/>
                </a:solidFill>
              </a:rPr>
              <a:t>intergration</a:t>
            </a:r>
            <a:r>
              <a:rPr lang="en-US" sz="1600" i="1" dirty="0">
                <a:solidFill>
                  <a:srgbClr val="343433"/>
                </a:solidFill>
              </a:rPr>
              <a:t> of stakeholders</a:t>
            </a:r>
            <a:r>
              <a:rPr lang="en-US" sz="1600" dirty="0">
                <a:solidFill>
                  <a:srgbClr val="343433"/>
                </a:solidFill>
              </a:rPr>
              <a:t>, in «Procedia – Social and Behavioral Sciences» 189, 2015, pp. 442-448.</a:t>
            </a:r>
            <a:endParaRPr lang="it-IT" sz="1600" dirty="0">
              <a:solidFill>
                <a:srgbClr val="343433"/>
              </a:solidFill>
            </a:endParaRPr>
          </a:p>
          <a:p>
            <a:r>
              <a:rPr lang="en-US" sz="1600" dirty="0" err="1">
                <a:solidFill>
                  <a:srgbClr val="343433"/>
                </a:solidFill>
              </a:rPr>
              <a:t>Commissione</a:t>
            </a:r>
            <a:r>
              <a:rPr lang="en-US" sz="1600" dirty="0">
                <a:solidFill>
                  <a:srgbClr val="343433"/>
                </a:solidFill>
              </a:rPr>
              <a:t> </a:t>
            </a:r>
            <a:r>
              <a:rPr lang="en-US" sz="1600" dirty="0" err="1">
                <a:solidFill>
                  <a:srgbClr val="343433"/>
                </a:solidFill>
              </a:rPr>
              <a:t>Europea</a:t>
            </a:r>
            <a:r>
              <a:rPr lang="en-US" sz="1600" dirty="0">
                <a:solidFill>
                  <a:srgbClr val="343433"/>
                </a:solidFill>
              </a:rPr>
              <a:t>, </a:t>
            </a:r>
            <a:r>
              <a:rPr lang="en-US" sz="1600" i="1" dirty="0">
                <a:solidFill>
                  <a:srgbClr val="343433"/>
                </a:solidFill>
              </a:rPr>
              <a:t>Horizon 2020</a:t>
            </a:r>
            <a:r>
              <a:rPr lang="en-US" sz="1600" dirty="0">
                <a:solidFill>
                  <a:srgbClr val="343433"/>
                </a:solidFill>
              </a:rPr>
              <a:t>, </a:t>
            </a:r>
            <a:r>
              <a:rPr lang="en-US" sz="1600" dirty="0" err="1">
                <a:solidFill>
                  <a:srgbClr val="343433"/>
                </a:solidFill>
              </a:rPr>
              <a:t>Bruxelles</a:t>
            </a:r>
            <a:r>
              <a:rPr lang="en-US" sz="1600" dirty="0">
                <a:solidFill>
                  <a:srgbClr val="343433"/>
                </a:solidFill>
              </a:rPr>
              <a:t> 2014.</a:t>
            </a:r>
            <a:endParaRPr lang="it-IT" sz="1600" dirty="0">
              <a:solidFill>
                <a:srgbClr val="343433"/>
              </a:solidFill>
            </a:endParaRPr>
          </a:p>
          <a:p>
            <a:r>
              <a:rPr lang="en-US" sz="1600" dirty="0" err="1">
                <a:solidFill>
                  <a:srgbClr val="343433"/>
                </a:solidFill>
              </a:rPr>
              <a:t>Commissione</a:t>
            </a:r>
            <a:r>
              <a:rPr lang="en-US" sz="1600" dirty="0">
                <a:solidFill>
                  <a:srgbClr val="343433"/>
                </a:solidFill>
              </a:rPr>
              <a:t> </a:t>
            </a:r>
            <a:r>
              <a:rPr lang="en-US" sz="1600" dirty="0" err="1">
                <a:solidFill>
                  <a:srgbClr val="343433"/>
                </a:solidFill>
              </a:rPr>
              <a:t>Europea</a:t>
            </a:r>
            <a:r>
              <a:rPr lang="en-US" sz="1600" dirty="0">
                <a:solidFill>
                  <a:srgbClr val="343433"/>
                </a:solidFill>
              </a:rPr>
              <a:t>, </a:t>
            </a:r>
            <a:r>
              <a:rPr lang="en-US" sz="1600" i="1" dirty="0">
                <a:solidFill>
                  <a:srgbClr val="343433"/>
                </a:solidFill>
              </a:rPr>
              <a:t>Horizon 2021-2017</a:t>
            </a:r>
            <a:r>
              <a:rPr lang="en-US" sz="1600" dirty="0">
                <a:solidFill>
                  <a:srgbClr val="343433"/>
                </a:solidFill>
              </a:rPr>
              <a:t>, </a:t>
            </a:r>
            <a:r>
              <a:rPr lang="en-US" sz="1600" dirty="0" err="1">
                <a:solidFill>
                  <a:srgbClr val="343433"/>
                </a:solidFill>
              </a:rPr>
              <a:t>Bruxelles</a:t>
            </a:r>
            <a:r>
              <a:rPr lang="en-US" sz="1600" dirty="0">
                <a:solidFill>
                  <a:srgbClr val="343433"/>
                </a:solidFill>
              </a:rPr>
              <a:t> 2019.</a:t>
            </a:r>
            <a:endParaRPr lang="it-IT" sz="1600" dirty="0">
              <a:solidFill>
                <a:srgbClr val="343433"/>
              </a:solidFill>
            </a:endParaRPr>
          </a:p>
          <a:p>
            <a:r>
              <a:rPr lang="en-US" sz="1600" dirty="0" err="1">
                <a:solidFill>
                  <a:srgbClr val="343433"/>
                </a:solidFill>
              </a:rPr>
              <a:t>Commissione</a:t>
            </a:r>
            <a:r>
              <a:rPr lang="en-US" sz="1600" dirty="0">
                <a:solidFill>
                  <a:srgbClr val="343433"/>
                </a:solidFill>
              </a:rPr>
              <a:t> </a:t>
            </a:r>
            <a:r>
              <a:rPr lang="en-US" sz="1600" dirty="0" err="1">
                <a:solidFill>
                  <a:srgbClr val="343433"/>
                </a:solidFill>
              </a:rPr>
              <a:t>Europea</a:t>
            </a:r>
            <a:r>
              <a:rPr lang="en-US" sz="1600" dirty="0">
                <a:solidFill>
                  <a:srgbClr val="343433"/>
                </a:solidFill>
              </a:rPr>
              <a:t>, </a:t>
            </a:r>
            <a:r>
              <a:rPr lang="en-US" sz="1600" i="1" dirty="0">
                <a:solidFill>
                  <a:srgbClr val="343433"/>
                </a:solidFill>
              </a:rPr>
              <a:t>Social Innovation as a Trigger for Transformations. The Role of Research</a:t>
            </a:r>
            <a:r>
              <a:rPr lang="en-US" sz="1600" dirty="0">
                <a:solidFill>
                  <a:srgbClr val="343433"/>
                </a:solidFill>
              </a:rPr>
              <a:t>, </a:t>
            </a:r>
            <a:r>
              <a:rPr lang="en-US" sz="1600" dirty="0" err="1">
                <a:solidFill>
                  <a:srgbClr val="343433"/>
                </a:solidFill>
              </a:rPr>
              <a:t>Bruxelles</a:t>
            </a:r>
            <a:r>
              <a:rPr lang="en-US" sz="1600" dirty="0">
                <a:solidFill>
                  <a:srgbClr val="343433"/>
                </a:solidFill>
              </a:rPr>
              <a:t> 2017.</a:t>
            </a:r>
            <a:endParaRPr lang="it-IT" sz="1600" dirty="0">
              <a:solidFill>
                <a:srgbClr val="343433"/>
              </a:solidFill>
            </a:endParaRPr>
          </a:p>
          <a:p>
            <a:r>
              <a:rPr lang="it-IT" sz="1600" dirty="0" err="1">
                <a:solidFill>
                  <a:srgbClr val="343433"/>
                </a:solidFill>
              </a:rPr>
              <a:t>Contesini</a:t>
            </a:r>
            <a:r>
              <a:rPr lang="it-IT" sz="1600" dirty="0">
                <a:solidFill>
                  <a:srgbClr val="343433"/>
                </a:solidFill>
              </a:rPr>
              <a:t> S., </a:t>
            </a:r>
            <a:r>
              <a:rPr lang="it-IT" sz="1600" dirty="0" err="1">
                <a:solidFill>
                  <a:srgbClr val="343433"/>
                </a:solidFill>
              </a:rPr>
              <a:t>Mordacci</a:t>
            </a:r>
            <a:r>
              <a:rPr lang="it-IT" sz="1600" dirty="0">
                <a:solidFill>
                  <a:srgbClr val="343433"/>
                </a:solidFill>
              </a:rPr>
              <a:t> R., </a:t>
            </a:r>
            <a:r>
              <a:rPr lang="it-IT" sz="1600" i="1" dirty="0">
                <a:solidFill>
                  <a:srgbClr val="343433"/>
                </a:solidFill>
              </a:rPr>
              <a:t>Fare impresa con i valori. Teoria e pratica </a:t>
            </a:r>
            <a:r>
              <a:rPr lang="it-IT" sz="1600" i="1" dirty="0" err="1">
                <a:solidFill>
                  <a:srgbClr val="343433"/>
                </a:solidFill>
              </a:rPr>
              <a:t>dell’identity</a:t>
            </a:r>
            <a:r>
              <a:rPr lang="it-IT" sz="1600" i="1" dirty="0">
                <a:solidFill>
                  <a:srgbClr val="343433"/>
                </a:solidFill>
              </a:rPr>
              <a:t> </a:t>
            </a:r>
            <a:r>
              <a:rPr lang="it-IT" sz="1600" i="1" dirty="0" err="1">
                <a:solidFill>
                  <a:srgbClr val="343433"/>
                </a:solidFill>
              </a:rPr>
              <a:t>shaping</a:t>
            </a:r>
            <a:r>
              <a:rPr lang="it-IT" sz="1600" dirty="0">
                <a:solidFill>
                  <a:srgbClr val="343433"/>
                </a:solidFill>
              </a:rPr>
              <a:t>, Mondadori, Milano 2018.</a:t>
            </a:r>
          </a:p>
          <a:p>
            <a:r>
              <a:rPr lang="en-US" sz="1600" dirty="0">
                <a:solidFill>
                  <a:srgbClr val="343433"/>
                </a:solidFill>
              </a:rPr>
              <a:t>Council of Europe, </a:t>
            </a:r>
            <a:r>
              <a:rPr lang="en-US" sz="1600" i="1" dirty="0">
                <a:solidFill>
                  <a:srgbClr val="343433"/>
                </a:solidFill>
              </a:rPr>
              <a:t>Faro Convention Action Plan Handbook</a:t>
            </a:r>
            <a:r>
              <a:rPr lang="en-US" sz="1600" dirty="0">
                <a:solidFill>
                  <a:srgbClr val="343433"/>
                </a:solidFill>
              </a:rPr>
              <a:t>, Strasbourg 2018.</a:t>
            </a:r>
            <a:endParaRPr lang="it-IT" sz="1600" dirty="0">
              <a:solidFill>
                <a:srgbClr val="343433"/>
              </a:solidFill>
            </a:endParaRPr>
          </a:p>
          <a:p>
            <a:r>
              <a:rPr lang="en-US" sz="1600" dirty="0">
                <a:solidFill>
                  <a:srgbClr val="343433"/>
                </a:solidFill>
              </a:rPr>
              <a:t>European Agenda for Culture, </a:t>
            </a:r>
            <a:r>
              <a:rPr lang="en-US" sz="1600" i="1" dirty="0">
                <a:solidFill>
                  <a:srgbClr val="343433"/>
                </a:solidFill>
              </a:rPr>
              <a:t>Report on the role of public arts and cultural institutions in the promotion of cultural diversity and intercultural dialogue</a:t>
            </a:r>
            <a:r>
              <a:rPr lang="en-US" sz="1600" dirty="0">
                <a:solidFill>
                  <a:srgbClr val="343433"/>
                </a:solidFill>
              </a:rPr>
              <a:t>, </a:t>
            </a:r>
            <a:r>
              <a:rPr lang="en-US" sz="1600" dirty="0" err="1">
                <a:solidFill>
                  <a:srgbClr val="343433"/>
                </a:solidFill>
              </a:rPr>
              <a:t>Bruxelles</a:t>
            </a:r>
            <a:r>
              <a:rPr lang="en-US" sz="1600" dirty="0">
                <a:solidFill>
                  <a:srgbClr val="343433"/>
                </a:solidFill>
              </a:rPr>
              <a:t> 2014.</a:t>
            </a:r>
            <a:endParaRPr lang="it-IT" sz="1600" dirty="0">
              <a:solidFill>
                <a:srgbClr val="343433"/>
              </a:solidFill>
            </a:endParaRPr>
          </a:p>
          <a:p>
            <a:r>
              <a:rPr lang="en-US" sz="1600" dirty="0" err="1">
                <a:solidFill>
                  <a:srgbClr val="343433"/>
                </a:solidFill>
              </a:rPr>
              <a:t>Füller</a:t>
            </a:r>
            <a:r>
              <a:rPr lang="en-US" sz="1600" dirty="0">
                <a:solidFill>
                  <a:srgbClr val="343433"/>
                </a:solidFill>
              </a:rPr>
              <a:t> J., </a:t>
            </a:r>
            <a:r>
              <a:rPr lang="en-US" sz="1600" dirty="0" err="1">
                <a:solidFill>
                  <a:srgbClr val="343433"/>
                </a:solidFill>
              </a:rPr>
              <a:t>Mühlbacher</a:t>
            </a:r>
            <a:r>
              <a:rPr lang="en-US" sz="1600" dirty="0">
                <a:solidFill>
                  <a:srgbClr val="343433"/>
                </a:solidFill>
              </a:rPr>
              <a:t> H., </a:t>
            </a:r>
            <a:r>
              <a:rPr lang="en-US" sz="1600" dirty="0" err="1">
                <a:solidFill>
                  <a:srgbClr val="343433"/>
                </a:solidFill>
              </a:rPr>
              <a:t>Matzler</a:t>
            </a:r>
            <a:r>
              <a:rPr lang="en-US" sz="1600" dirty="0">
                <a:solidFill>
                  <a:srgbClr val="343433"/>
                </a:solidFill>
              </a:rPr>
              <a:t> K., </a:t>
            </a:r>
            <a:r>
              <a:rPr lang="en-US" sz="1600" i="1" dirty="0">
                <a:solidFill>
                  <a:srgbClr val="343433"/>
                </a:solidFill>
              </a:rPr>
              <a:t>Consumer Empowerment Through Internet-Based Co-creation, in «Journal of Management Information Systems</a:t>
            </a:r>
            <a:r>
              <a:rPr lang="en-US" sz="1600" dirty="0">
                <a:solidFill>
                  <a:srgbClr val="343433"/>
                </a:solidFill>
              </a:rPr>
              <a:t>, </a:t>
            </a:r>
            <a:r>
              <a:rPr lang="en-US" sz="1600" dirty="0" err="1">
                <a:solidFill>
                  <a:srgbClr val="343433"/>
                </a:solidFill>
              </a:rPr>
              <a:t>Oxfordshire</a:t>
            </a:r>
            <a:r>
              <a:rPr lang="en-US" sz="1600" dirty="0">
                <a:solidFill>
                  <a:srgbClr val="343433"/>
                </a:solidFill>
              </a:rPr>
              <a:t> 2009</a:t>
            </a:r>
            <a:r>
              <a:rPr lang="en-US" sz="1600" dirty="0" smtClean="0">
                <a:solidFill>
                  <a:srgbClr val="343433"/>
                </a:solidFill>
              </a:rPr>
              <a:t>.</a:t>
            </a:r>
          </a:p>
          <a:p>
            <a:r>
              <a:rPr lang="en-US" sz="1600" dirty="0" err="1" smtClean="0">
                <a:solidFill>
                  <a:srgbClr val="343433"/>
                </a:solidFill>
              </a:rPr>
              <a:t>Gebauer</a:t>
            </a:r>
            <a:r>
              <a:rPr lang="en-US" sz="1600" dirty="0" smtClean="0">
                <a:solidFill>
                  <a:srgbClr val="343433"/>
                </a:solidFill>
              </a:rPr>
              <a:t> J., </a:t>
            </a:r>
            <a:r>
              <a:rPr lang="en-US" sz="1600" dirty="0" err="1" smtClean="0">
                <a:solidFill>
                  <a:srgbClr val="343433"/>
                </a:solidFill>
              </a:rPr>
              <a:t>Füller</a:t>
            </a:r>
            <a:r>
              <a:rPr lang="en-US" sz="1600" dirty="0" smtClean="0">
                <a:solidFill>
                  <a:srgbClr val="343433"/>
                </a:solidFill>
              </a:rPr>
              <a:t> J., The Dark Side of Co-Creation. How to deal with angry community members?, in «Special Interest Group Virtual Stakeholder Dialogue In Interactive Marketing», 39th EMAC Conference, Copenhagen, 3rd June 2010.</a:t>
            </a:r>
            <a:endParaRPr lang="it-IT" sz="1600" dirty="0" smtClean="0">
              <a:solidFill>
                <a:srgbClr val="343433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48"/>
            <a:ext cx="12192000" cy="686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0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E590B50-8C97-4F45-B69C-E3DD2D6C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80" y="524181"/>
            <a:ext cx="10650931" cy="1069625"/>
          </a:xfrm>
        </p:spPr>
        <p:txBody>
          <a:bodyPr lIns="0" tIns="0" rIns="0" bIns="0" anchor="t" anchorCtr="0">
            <a:normAutofit/>
          </a:bodyPr>
          <a:lstStyle/>
          <a:p>
            <a:pPr algn="ctr"/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Bibliografia</a:t>
            </a:r>
            <a:endParaRPr lang="it-IT" sz="4200" b="1" cap="small" dirty="0">
              <a:solidFill>
                <a:srgbClr val="174489"/>
              </a:solidFill>
              <a:latin typeface="+mn-lt"/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780" y="1439259"/>
            <a:ext cx="10650931" cy="4531284"/>
          </a:xfrm>
          <a:noFill/>
        </p:spPr>
        <p:txBody>
          <a:bodyPr lIns="0" tIns="0" rIns="0" bIns="0">
            <a:noAutofit/>
          </a:bodyPr>
          <a:lstStyle/>
          <a:p>
            <a:r>
              <a:rPr lang="en-US" sz="1800" dirty="0" err="1" smtClean="0">
                <a:solidFill>
                  <a:srgbClr val="343433"/>
                </a:solidFill>
              </a:rPr>
              <a:t>Magatti</a:t>
            </a:r>
            <a:r>
              <a:rPr lang="en-US" sz="1800" dirty="0" smtClean="0">
                <a:solidFill>
                  <a:srgbClr val="343433"/>
                </a:solidFill>
              </a:rPr>
              <a:t> </a:t>
            </a:r>
            <a:r>
              <a:rPr lang="en-US" sz="1800" dirty="0">
                <a:solidFill>
                  <a:srgbClr val="343433"/>
                </a:solidFill>
              </a:rPr>
              <a:t>M., </a:t>
            </a:r>
            <a:r>
              <a:rPr lang="en-US" sz="1800" dirty="0" err="1">
                <a:solidFill>
                  <a:srgbClr val="343433"/>
                </a:solidFill>
              </a:rPr>
              <a:t>Gherardi</a:t>
            </a:r>
            <a:r>
              <a:rPr lang="en-US" sz="1800" dirty="0">
                <a:solidFill>
                  <a:srgbClr val="343433"/>
                </a:solidFill>
              </a:rPr>
              <a:t> L., Generative social actions and contemporary critical theory. Towards a post-consumerist society? in Social Generativity. A Relational Paradigm for Social Change, Routledge, London-New York 2018.</a:t>
            </a:r>
            <a:endParaRPr lang="it-IT" sz="1800" dirty="0">
              <a:solidFill>
                <a:srgbClr val="343433"/>
              </a:solidFill>
            </a:endParaRPr>
          </a:p>
          <a:p>
            <a:r>
              <a:rPr lang="it-IT" sz="1800" dirty="0">
                <a:solidFill>
                  <a:srgbClr val="343433"/>
                </a:solidFill>
              </a:rPr>
              <a:t>Pozzo R., 100 miliardi per </a:t>
            </a:r>
            <a:r>
              <a:rPr lang="it-IT" sz="1800" dirty="0" err="1">
                <a:solidFill>
                  <a:srgbClr val="343433"/>
                </a:solidFill>
              </a:rPr>
              <a:t>Horizon</a:t>
            </a:r>
            <a:r>
              <a:rPr lang="it-IT" sz="1800" dirty="0">
                <a:solidFill>
                  <a:srgbClr val="343433"/>
                </a:solidFill>
              </a:rPr>
              <a:t> Europe, ma quale ruolo per le SSH? La battaglie dell’Italia e le prime vittorie, in «</a:t>
            </a:r>
            <a:r>
              <a:rPr lang="it-IT" sz="1800" dirty="0" err="1">
                <a:solidFill>
                  <a:srgbClr val="343433"/>
                </a:solidFill>
              </a:rPr>
              <a:t>Paradoxa</a:t>
            </a:r>
            <a:r>
              <a:rPr lang="it-IT" sz="1800" dirty="0">
                <a:solidFill>
                  <a:srgbClr val="343433"/>
                </a:solidFill>
              </a:rPr>
              <a:t> Forum», 11 febbraio 2019.</a:t>
            </a:r>
          </a:p>
          <a:p>
            <a:r>
              <a:rPr lang="en-US" sz="1800" dirty="0" err="1">
                <a:solidFill>
                  <a:srgbClr val="343433"/>
                </a:solidFill>
              </a:rPr>
              <a:t>Pozzo</a:t>
            </a:r>
            <a:r>
              <a:rPr lang="en-US" sz="1800" dirty="0">
                <a:solidFill>
                  <a:srgbClr val="343433"/>
                </a:solidFill>
              </a:rPr>
              <a:t> R., Social, Cultural and Religious Innovation, 3rd European Academy of Religion Panel, Bologna, 4th March 2019.</a:t>
            </a:r>
            <a:endParaRPr lang="it-IT" sz="1800" dirty="0">
              <a:solidFill>
                <a:srgbClr val="343433"/>
              </a:solidFill>
            </a:endParaRPr>
          </a:p>
          <a:p>
            <a:r>
              <a:rPr lang="it-IT" sz="1800" dirty="0">
                <a:solidFill>
                  <a:srgbClr val="343433"/>
                </a:solidFill>
              </a:rPr>
              <a:t>Pozzo R., Virgili V., </a:t>
            </a:r>
            <a:r>
              <a:rPr lang="it-IT" sz="1800" dirty="0" err="1">
                <a:solidFill>
                  <a:srgbClr val="343433"/>
                </a:solidFill>
              </a:rPr>
              <a:t>Governing</a:t>
            </a:r>
            <a:r>
              <a:rPr lang="it-IT" sz="1800" dirty="0">
                <a:solidFill>
                  <a:srgbClr val="343433"/>
                </a:solidFill>
              </a:rPr>
              <a:t> Cultural </a:t>
            </a:r>
            <a:r>
              <a:rPr lang="it-IT" sz="1800" dirty="0" err="1">
                <a:solidFill>
                  <a:srgbClr val="343433"/>
                </a:solidFill>
              </a:rPr>
              <a:t>Diversity</a:t>
            </a:r>
            <a:r>
              <a:rPr lang="it-IT" sz="1800" dirty="0">
                <a:solidFill>
                  <a:srgbClr val="343433"/>
                </a:solidFill>
              </a:rPr>
              <a:t>. </a:t>
            </a:r>
            <a:r>
              <a:rPr lang="en-US" sz="1800" dirty="0">
                <a:solidFill>
                  <a:srgbClr val="343433"/>
                </a:solidFill>
              </a:rPr>
              <a:t>Common goods, shared experiences, spaces for exchange, in «</a:t>
            </a:r>
            <a:r>
              <a:rPr lang="en-US" sz="1800" dirty="0" err="1">
                <a:solidFill>
                  <a:srgbClr val="343433"/>
                </a:solidFill>
              </a:rPr>
              <a:t>Economia</a:t>
            </a:r>
            <a:r>
              <a:rPr lang="en-US" sz="1800" dirty="0">
                <a:solidFill>
                  <a:srgbClr val="343433"/>
                </a:solidFill>
              </a:rPr>
              <a:t> </a:t>
            </a:r>
            <a:r>
              <a:rPr lang="en-US" sz="1800" dirty="0" err="1">
                <a:solidFill>
                  <a:srgbClr val="343433"/>
                </a:solidFill>
              </a:rPr>
              <a:t>della</a:t>
            </a:r>
            <a:r>
              <a:rPr lang="en-US" sz="1800" dirty="0">
                <a:solidFill>
                  <a:srgbClr val="343433"/>
                </a:solidFill>
              </a:rPr>
              <a:t> </a:t>
            </a:r>
            <a:r>
              <a:rPr lang="en-US" sz="1800" dirty="0" err="1">
                <a:solidFill>
                  <a:srgbClr val="343433"/>
                </a:solidFill>
              </a:rPr>
              <a:t>cultura</a:t>
            </a:r>
            <a:r>
              <a:rPr lang="en-US" sz="1800" dirty="0">
                <a:solidFill>
                  <a:srgbClr val="343433"/>
                </a:solidFill>
              </a:rPr>
              <a:t>», XXVI (1), 2016.</a:t>
            </a:r>
            <a:endParaRPr lang="it-IT" sz="1800" dirty="0">
              <a:solidFill>
                <a:srgbClr val="343433"/>
              </a:solidFill>
            </a:endParaRPr>
          </a:p>
          <a:p>
            <a:r>
              <a:rPr lang="en-US" sz="1800" dirty="0" err="1">
                <a:solidFill>
                  <a:srgbClr val="343433"/>
                </a:solidFill>
              </a:rPr>
              <a:t>Pozzo</a:t>
            </a:r>
            <a:r>
              <a:rPr lang="en-US" sz="1800" dirty="0">
                <a:solidFill>
                  <a:srgbClr val="343433"/>
                </a:solidFill>
              </a:rPr>
              <a:t> R., </a:t>
            </a:r>
            <a:r>
              <a:rPr lang="en-US" sz="1800" dirty="0" err="1">
                <a:solidFill>
                  <a:srgbClr val="343433"/>
                </a:solidFill>
              </a:rPr>
              <a:t>Virgili</a:t>
            </a:r>
            <a:r>
              <a:rPr lang="en-US" sz="1800" dirty="0">
                <a:solidFill>
                  <a:srgbClr val="343433"/>
                </a:solidFill>
              </a:rPr>
              <a:t> V., Social and Cultural Innovation. Research Infrastructures tackling Migration, in «Diogenes: International Journal of Human Sciences» 64, 2017.</a:t>
            </a:r>
            <a:endParaRPr lang="it-IT" sz="1800" dirty="0">
              <a:solidFill>
                <a:srgbClr val="343433"/>
              </a:solidFill>
            </a:endParaRPr>
          </a:p>
          <a:p>
            <a:r>
              <a:rPr lang="en-US" sz="1800" dirty="0" err="1">
                <a:solidFill>
                  <a:srgbClr val="343433"/>
                </a:solidFill>
              </a:rPr>
              <a:t>Prahalad</a:t>
            </a:r>
            <a:r>
              <a:rPr lang="en-US" sz="1800" dirty="0">
                <a:solidFill>
                  <a:srgbClr val="343433"/>
                </a:solidFill>
              </a:rPr>
              <a:t> C.K., </a:t>
            </a:r>
            <a:r>
              <a:rPr lang="en-US" sz="1800" dirty="0" err="1">
                <a:solidFill>
                  <a:srgbClr val="343433"/>
                </a:solidFill>
              </a:rPr>
              <a:t>Ramaswamy</a:t>
            </a:r>
            <a:r>
              <a:rPr lang="en-US" sz="1800" dirty="0">
                <a:solidFill>
                  <a:srgbClr val="343433"/>
                </a:solidFill>
              </a:rPr>
              <a:t> V., Co-creation experiences: the next practice in </a:t>
            </a:r>
            <a:r>
              <a:rPr lang="en-US" sz="1800" dirty="0" err="1">
                <a:solidFill>
                  <a:srgbClr val="343433"/>
                </a:solidFill>
              </a:rPr>
              <a:t>valure</a:t>
            </a:r>
            <a:r>
              <a:rPr lang="en-US" sz="1800" dirty="0">
                <a:solidFill>
                  <a:srgbClr val="343433"/>
                </a:solidFill>
              </a:rPr>
              <a:t> creation, in «Journal of Interactive Marketing» 18 (4), 2004</a:t>
            </a:r>
            <a:r>
              <a:rPr lang="en-US" sz="1800" dirty="0" smtClean="0">
                <a:solidFill>
                  <a:srgbClr val="343433"/>
                </a:solidFill>
              </a:rPr>
              <a:t>.</a:t>
            </a:r>
            <a:endParaRPr lang="it-IT" sz="1800" dirty="0"/>
          </a:p>
          <a:p>
            <a:endParaRPr lang="it-IT" sz="2000" dirty="0">
              <a:solidFill>
                <a:srgbClr val="343433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89632" cy="685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6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CBA7F92C-21B9-2A45-B1D6-7FF6AB770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CEAE934-349D-EF44-A580-521848646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702" y="2465171"/>
            <a:ext cx="10662962" cy="1439469"/>
          </a:xfrm>
        </p:spPr>
        <p:txBody>
          <a:bodyPr lIns="0" tIns="0" rIns="0" bIns="0" anchor="t" anchorCtr="0">
            <a:noAutofit/>
          </a:bodyPr>
          <a:lstStyle/>
          <a:p>
            <a:r>
              <a:rPr lang="it-IT" b="1" dirty="0" smtClean="0">
                <a:solidFill>
                  <a:srgbClr val="FFDB2E"/>
                </a:solidFill>
                <a:latin typeface="+mn-lt"/>
              </a:rPr>
              <a:t>RICERCA, INNOVAZIONE, RIFLESSIONE, INCLUSIONE IN EUROPA</a:t>
            </a:r>
            <a:endParaRPr lang="it-IT" b="1" dirty="0">
              <a:solidFill>
                <a:srgbClr val="FFDB2E"/>
              </a:solidFill>
              <a:latin typeface="+mn-lt"/>
            </a:endParaRPr>
          </a:p>
        </p:txBody>
      </p:sp>
      <p:sp>
        <p:nvSpPr>
          <p:cNvPr id="6" name="Titolo 1">
            <a:extLst>
              <a:ext uri="{FF2B5EF4-FFF2-40B4-BE49-F238E27FC236}">
                <a16:creationId xmlns="" xmlns:a16="http://schemas.microsoft.com/office/drawing/2014/main" id="{9AB8650B-2881-FC45-923D-4D802627BE06}"/>
              </a:ext>
            </a:extLst>
          </p:cNvPr>
          <p:cNvSpPr txBox="1">
            <a:spLocks/>
          </p:cNvSpPr>
          <p:nvPr/>
        </p:nvSpPr>
        <p:spPr>
          <a:xfrm>
            <a:off x="755702" y="4334098"/>
            <a:ext cx="10662962" cy="143946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b="1" dirty="0">
              <a:solidFill>
                <a:srgbClr val="FFDB2E"/>
              </a:solidFill>
              <a:latin typeface="+mn-lt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="" xmlns:a16="http://schemas.microsoft.com/office/drawing/2014/main" id="{E978A755-C1C1-F84B-8AC1-5E1259C99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550" y="5202238"/>
            <a:ext cx="10662962" cy="1655762"/>
          </a:xfrm>
        </p:spPr>
        <p:txBody>
          <a:bodyPr lIns="0" tIns="0" rIns="0" bIns="0"/>
          <a:lstStyle/>
          <a:p>
            <a:r>
              <a:rPr lang="it-IT" dirty="0" smtClean="0">
                <a:solidFill>
                  <a:schemeClr val="bg1"/>
                </a:solidFill>
              </a:rPr>
              <a:t>LA CO-CREAZIONE DI UN SENSO EMERGENTE PER L’EUROPA DEL XXI° SECOLO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E590B50-8C97-4F45-B69C-E3DD2D6C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80" y="570943"/>
            <a:ext cx="10650931" cy="1069625"/>
          </a:xfrm>
        </p:spPr>
        <p:txBody>
          <a:bodyPr lIns="0" tIns="0" rIns="0" bIns="0" anchor="t" anchorCtr="0">
            <a:normAutofit/>
          </a:bodyPr>
          <a:lstStyle/>
          <a:p>
            <a:pPr algn="ctr"/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Società inclusiva, innovativa e riflessiva</a:t>
            </a:r>
            <a:endParaRPr lang="it-IT" sz="4200" b="1" cap="small" dirty="0">
              <a:solidFill>
                <a:srgbClr val="174489"/>
              </a:solidFill>
              <a:latin typeface="+mn-lt"/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816" y="1441853"/>
            <a:ext cx="8846858" cy="840302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it-IT" dirty="0" smtClean="0">
                <a:solidFill>
                  <a:srgbClr val="343433"/>
                </a:solidFill>
              </a:rPr>
              <a:t>Alcune delle sfide che l’Europa dovrà affrontare nel secondo decennio del XXI° secolo riguardano questi aspetti:</a:t>
            </a:r>
          </a:p>
          <a:p>
            <a:pPr marL="0" indent="0">
              <a:buNone/>
            </a:pPr>
            <a:endParaRPr lang="it-IT" dirty="0">
              <a:solidFill>
                <a:srgbClr val="343433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65777" y="2256923"/>
            <a:ext cx="539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343433"/>
                </a:solidFill>
              </a:rPr>
              <a:t>Crescente complessità delle società contemporanee;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65777" y="2601024"/>
            <a:ext cx="6503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343433"/>
                </a:solidFill>
              </a:rPr>
              <a:t>Standardizzazione degli stili di vita, delle culture e delle religioni;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765777" y="2970356"/>
            <a:ext cx="9300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343433"/>
                </a:solidFill>
              </a:rPr>
              <a:t>Stagnazione economica e crisi socio-culturale: erosione della ricchezza di fasce di popolazione </a:t>
            </a:r>
            <a:br>
              <a:rPr lang="it-IT" dirty="0">
                <a:solidFill>
                  <a:srgbClr val="343433"/>
                </a:solidFill>
              </a:rPr>
            </a:br>
            <a:r>
              <a:rPr lang="it-IT" dirty="0">
                <a:solidFill>
                  <a:srgbClr val="343433"/>
                </a:solidFill>
              </a:rPr>
              <a:t>e impoverimento delle politiche sociali.</a:t>
            </a:r>
          </a:p>
        </p:txBody>
      </p:sp>
      <p:sp>
        <p:nvSpPr>
          <p:cNvPr id="8" name="Freccia a destra 7"/>
          <p:cNvSpPr/>
          <p:nvPr/>
        </p:nvSpPr>
        <p:spPr>
          <a:xfrm>
            <a:off x="5437809" y="4334104"/>
            <a:ext cx="978408" cy="484632"/>
          </a:xfrm>
          <a:prstGeom prst="rightArrow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39" y="4009683"/>
            <a:ext cx="4019550" cy="1133475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286" y="3866674"/>
            <a:ext cx="3548728" cy="1419491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71" y="17232"/>
            <a:ext cx="12189632" cy="685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/>
      <p:bldP spid="5" grpId="0"/>
      <p:bldP spid="6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E590B50-8C97-4F45-B69C-E3DD2D6C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81" y="756000"/>
            <a:ext cx="10650931" cy="1069625"/>
          </a:xfrm>
        </p:spPr>
        <p:txBody>
          <a:bodyPr lIns="0" tIns="0" rIns="0" bIns="0" anchor="t" anchorCtr="0">
            <a:normAutofit/>
          </a:bodyPr>
          <a:lstStyle/>
          <a:p>
            <a:pPr algn="ctr"/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Creazione e creatività in Europa</a:t>
            </a:r>
            <a:endParaRPr lang="it-IT" sz="4200" b="1" cap="small" dirty="0">
              <a:solidFill>
                <a:srgbClr val="174489"/>
              </a:solidFill>
              <a:latin typeface="+mn-lt"/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780" y="1694611"/>
            <a:ext cx="10650931" cy="4531284"/>
          </a:xfrm>
          <a:noFill/>
        </p:spPr>
        <p:txBody>
          <a:bodyPr lIns="0" tIns="0" rIns="0" bIns="0"/>
          <a:lstStyle/>
          <a:p>
            <a:r>
              <a:rPr lang="it-IT" dirty="0" smtClean="0">
                <a:solidFill>
                  <a:srgbClr val="343433"/>
                </a:solidFill>
              </a:rPr>
              <a:t>Convenzione di Faro dell’UNESCO (2005)</a:t>
            </a:r>
            <a:br>
              <a:rPr lang="it-IT" dirty="0" smtClean="0">
                <a:solidFill>
                  <a:srgbClr val="343433"/>
                </a:solidFill>
              </a:rPr>
            </a:br>
            <a:r>
              <a:rPr lang="it-IT" sz="2200" dirty="0">
                <a:solidFill>
                  <a:srgbClr val="343433"/>
                </a:solidFill>
              </a:rPr>
              <a:t>«Noi incoraggiamo le </a:t>
            </a:r>
            <a:r>
              <a:rPr lang="it-IT" sz="2200" i="1" dirty="0" err="1">
                <a:solidFill>
                  <a:srgbClr val="343433"/>
                </a:solidFill>
              </a:rPr>
              <a:t>heritage</a:t>
            </a:r>
            <a:r>
              <a:rPr lang="it-IT" sz="2200" i="1" dirty="0">
                <a:solidFill>
                  <a:srgbClr val="343433"/>
                </a:solidFill>
              </a:rPr>
              <a:t> </a:t>
            </a:r>
            <a:r>
              <a:rPr lang="it-IT" sz="2200" i="1" dirty="0" err="1">
                <a:solidFill>
                  <a:srgbClr val="343433"/>
                </a:solidFill>
              </a:rPr>
              <a:t>communities</a:t>
            </a:r>
            <a:r>
              <a:rPr lang="it-IT" sz="2200" i="1" dirty="0">
                <a:solidFill>
                  <a:srgbClr val="343433"/>
                </a:solidFill>
              </a:rPr>
              <a:t> </a:t>
            </a:r>
            <a:r>
              <a:rPr lang="it-IT" sz="2200" dirty="0">
                <a:solidFill>
                  <a:srgbClr val="343433"/>
                </a:solidFill>
              </a:rPr>
              <a:t>a leggere attentamente questo manuale e ad usarlo e adattarlo con ingenuità e </a:t>
            </a:r>
            <a:r>
              <a:rPr lang="it-IT" sz="2200" b="1" dirty="0">
                <a:solidFill>
                  <a:srgbClr val="343433"/>
                </a:solidFill>
              </a:rPr>
              <a:t>creatività</a:t>
            </a:r>
            <a:r>
              <a:rPr lang="it-IT" sz="2200" dirty="0">
                <a:solidFill>
                  <a:srgbClr val="343433"/>
                </a:solidFill>
              </a:rPr>
              <a:t> come </a:t>
            </a:r>
            <a:r>
              <a:rPr lang="it-IT" sz="2200" dirty="0" smtClean="0">
                <a:solidFill>
                  <a:srgbClr val="343433"/>
                </a:solidFill>
              </a:rPr>
              <a:t>una contribuzione importante all’edificazione </a:t>
            </a:r>
            <a:r>
              <a:rPr lang="it-IT" sz="2200" dirty="0">
                <a:solidFill>
                  <a:srgbClr val="343433"/>
                </a:solidFill>
              </a:rPr>
              <a:t>di una comprensione coesa tra tutti i membri della società» (</a:t>
            </a:r>
            <a:r>
              <a:rPr lang="en-US" sz="2200" i="1" dirty="0">
                <a:solidFill>
                  <a:srgbClr val="343433"/>
                </a:solidFill>
              </a:rPr>
              <a:t>Faro Convention Action Plan Handbook</a:t>
            </a:r>
            <a:r>
              <a:rPr lang="en-US" sz="2200" dirty="0">
                <a:solidFill>
                  <a:srgbClr val="343433"/>
                </a:solidFill>
              </a:rPr>
              <a:t>, </a:t>
            </a:r>
            <a:r>
              <a:rPr lang="en-US" sz="2200" dirty="0" err="1">
                <a:solidFill>
                  <a:srgbClr val="343433"/>
                </a:solidFill>
              </a:rPr>
              <a:t>Strasburgo</a:t>
            </a:r>
            <a:r>
              <a:rPr lang="en-US" sz="2200" dirty="0">
                <a:solidFill>
                  <a:srgbClr val="343433"/>
                </a:solidFill>
              </a:rPr>
              <a:t> 2018, p. 4</a:t>
            </a:r>
            <a:r>
              <a:rPr lang="en-US" sz="2200" dirty="0" smtClean="0">
                <a:solidFill>
                  <a:srgbClr val="343433"/>
                </a:solidFill>
              </a:rPr>
              <a:t>.)</a:t>
            </a:r>
            <a:endParaRPr lang="it-IT" dirty="0">
              <a:solidFill>
                <a:srgbClr val="343433"/>
              </a:solidFill>
            </a:endParaRPr>
          </a:p>
          <a:p>
            <a:endParaRPr lang="it-IT" sz="1200" dirty="0" smtClean="0">
              <a:solidFill>
                <a:srgbClr val="343433"/>
              </a:solidFill>
            </a:endParaRPr>
          </a:p>
          <a:p>
            <a:r>
              <a:rPr lang="it-IT" dirty="0" smtClean="0">
                <a:solidFill>
                  <a:srgbClr val="343433"/>
                </a:solidFill>
              </a:rPr>
              <a:t>Commissione Europea (2014)</a:t>
            </a:r>
            <a:br>
              <a:rPr lang="it-IT" dirty="0" smtClean="0">
                <a:solidFill>
                  <a:srgbClr val="343433"/>
                </a:solidFill>
              </a:rPr>
            </a:br>
            <a:r>
              <a:rPr lang="en-US" sz="2200" i="1" dirty="0">
                <a:solidFill>
                  <a:srgbClr val="343433"/>
                </a:solidFill>
              </a:rPr>
              <a:t>Report on the role of public arts and cultural institutions in the promotion of cultural diversity and intercultural dialogue</a:t>
            </a:r>
            <a:r>
              <a:rPr lang="en-US" sz="2200" dirty="0">
                <a:solidFill>
                  <a:srgbClr val="343433"/>
                </a:solidFill>
              </a:rPr>
              <a:t>, in «European Agenda for Culture», </a:t>
            </a:r>
            <a:r>
              <a:rPr lang="en-US" sz="2200" dirty="0" err="1">
                <a:solidFill>
                  <a:srgbClr val="343433"/>
                </a:solidFill>
              </a:rPr>
              <a:t>gennaio</a:t>
            </a:r>
            <a:r>
              <a:rPr lang="en-US" sz="2200" dirty="0">
                <a:solidFill>
                  <a:srgbClr val="343433"/>
                </a:solidFill>
              </a:rPr>
              <a:t> 2014.</a:t>
            </a:r>
            <a:endParaRPr lang="it-IT" sz="2200" dirty="0">
              <a:solidFill>
                <a:srgbClr val="343433"/>
              </a:solidFill>
            </a:endParaRPr>
          </a:p>
          <a:p>
            <a:endParaRPr lang="it-IT" dirty="0">
              <a:solidFill>
                <a:srgbClr val="343433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89632" cy="685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33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E590B50-8C97-4F45-B69C-E3DD2D6C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81" y="756000"/>
            <a:ext cx="10650931" cy="1069625"/>
          </a:xfrm>
        </p:spPr>
        <p:txBody>
          <a:bodyPr lIns="0" tIns="0" rIns="0" bIns="0" anchor="t" anchorCtr="0">
            <a:normAutofit/>
          </a:bodyPr>
          <a:lstStyle/>
          <a:p>
            <a:pPr algn="ctr"/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La co-creazione</a:t>
            </a:r>
            <a:endParaRPr lang="it-IT" sz="4200" b="1" cap="small" dirty="0">
              <a:solidFill>
                <a:srgbClr val="174489"/>
              </a:solidFill>
              <a:latin typeface="+mn-lt"/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781" y="1825625"/>
            <a:ext cx="10650931" cy="4531284"/>
          </a:xfrm>
          <a:noFill/>
        </p:spPr>
        <p:txBody>
          <a:bodyPr lIns="0" tIns="0" rIns="0" bIns="0"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343433"/>
                </a:solidFill>
              </a:rPr>
              <a:t>Co-creazione</a:t>
            </a:r>
            <a:r>
              <a:rPr lang="it-IT" dirty="0" smtClean="0">
                <a:solidFill>
                  <a:srgbClr val="343433"/>
                </a:solidFill>
              </a:rPr>
              <a:t> è creazione partecipata.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343433"/>
                </a:solidFill>
              </a:rPr>
              <a:t>C.K</a:t>
            </a:r>
            <a:r>
              <a:rPr lang="en-US" sz="2200" dirty="0">
                <a:solidFill>
                  <a:srgbClr val="343433"/>
                </a:solidFill>
              </a:rPr>
              <a:t>. </a:t>
            </a:r>
            <a:r>
              <a:rPr lang="en-US" sz="2200" dirty="0" err="1">
                <a:solidFill>
                  <a:srgbClr val="343433"/>
                </a:solidFill>
              </a:rPr>
              <a:t>Prahalad</a:t>
            </a:r>
            <a:r>
              <a:rPr lang="en-US" sz="2200" dirty="0">
                <a:solidFill>
                  <a:srgbClr val="343433"/>
                </a:solidFill>
              </a:rPr>
              <a:t>, V. </a:t>
            </a:r>
            <a:r>
              <a:rPr lang="en-US" sz="2200" dirty="0" err="1">
                <a:solidFill>
                  <a:srgbClr val="343433"/>
                </a:solidFill>
              </a:rPr>
              <a:t>Ramaswamy</a:t>
            </a:r>
            <a:r>
              <a:rPr lang="en-US" sz="2200" dirty="0">
                <a:solidFill>
                  <a:srgbClr val="343433"/>
                </a:solidFill>
              </a:rPr>
              <a:t>, </a:t>
            </a:r>
            <a:r>
              <a:rPr lang="en-US" sz="2200" i="1" dirty="0">
                <a:solidFill>
                  <a:srgbClr val="343433"/>
                </a:solidFill>
              </a:rPr>
              <a:t>Co-creation experiences: the next practice in </a:t>
            </a:r>
            <a:r>
              <a:rPr lang="en-US" sz="2200" i="1" dirty="0" err="1">
                <a:solidFill>
                  <a:srgbClr val="343433"/>
                </a:solidFill>
              </a:rPr>
              <a:t>valure</a:t>
            </a:r>
            <a:r>
              <a:rPr lang="en-US" sz="2200" i="1" dirty="0">
                <a:solidFill>
                  <a:srgbClr val="343433"/>
                </a:solidFill>
              </a:rPr>
              <a:t> creation</a:t>
            </a:r>
            <a:r>
              <a:rPr lang="en-US" sz="2200" dirty="0">
                <a:solidFill>
                  <a:srgbClr val="343433"/>
                </a:solidFill>
              </a:rPr>
              <a:t>, in «Journal of Interactive Marketing», vol. 18, n. 4 (2004</a:t>
            </a:r>
            <a:r>
              <a:rPr lang="en-US" sz="2200" dirty="0" smtClean="0">
                <a:solidFill>
                  <a:srgbClr val="343433"/>
                </a:solidFill>
              </a:rPr>
              <a:t>).</a:t>
            </a:r>
            <a:endParaRPr lang="it-IT" sz="2200" dirty="0">
              <a:solidFill>
                <a:srgbClr val="343433"/>
              </a:solidFill>
            </a:endParaRPr>
          </a:p>
          <a:p>
            <a:pPr marL="0" indent="0">
              <a:buNone/>
            </a:pPr>
            <a:endParaRPr lang="it-IT" sz="1200" dirty="0" smtClean="0">
              <a:solidFill>
                <a:srgbClr val="343433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343433"/>
                </a:solidFill>
              </a:rPr>
              <a:t>Centrale nel processo di co-creazione è quindi il </a:t>
            </a:r>
            <a:r>
              <a:rPr lang="it-IT" b="1" dirty="0">
                <a:solidFill>
                  <a:srgbClr val="343433"/>
                </a:solidFill>
              </a:rPr>
              <a:t>dialogo</a:t>
            </a:r>
            <a:r>
              <a:rPr lang="it-IT" dirty="0">
                <a:solidFill>
                  <a:srgbClr val="343433"/>
                </a:solidFill>
              </a:rPr>
              <a:t>, così come il fatto che le comunità siano connesse, </a:t>
            </a:r>
            <a:r>
              <a:rPr lang="it-IT" dirty="0" smtClean="0">
                <a:solidFill>
                  <a:srgbClr val="343433"/>
                </a:solidFill>
              </a:rPr>
              <a:t>educate, </a:t>
            </a:r>
            <a:r>
              <a:rPr lang="it-IT" dirty="0">
                <a:solidFill>
                  <a:srgbClr val="343433"/>
                </a:solidFill>
              </a:rPr>
              <a:t>rese autonome (</a:t>
            </a:r>
            <a:r>
              <a:rPr lang="it-IT" i="1" dirty="0" err="1">
                <a:solidFill>
                  <a:srgbClr val="343433"/>
                </a:solidFill>
              </a:rPr>
              <a:t>empowered</a:t>
            </a:r>
            <a:r>
              <a:rPr lang="it-IT" dirty="0">
                <a:solidFill>
                  <a:srgbClr val="343433"/>
                </a:solidFill>
              </a:rPr>
              <a:t>) e </a:t>
            </a:r>
            <a:r>
              <a:rPr lang="it-IT" b="1" dirty="0" smtClean="0">
                <a:solidFill>
                  <a:srgbClr val="343433"/>
                </a:solidFill>
              </a:rPr>
              <a:t>dotate</a:t>
            </a:r>
            <a:r>
              <a:rPr lang="it-IT" dirty="0" smtClean="0">
                <a:solidFill>
                  <a:srgbClr val="343433"/>
                </a:solidFill>
              </a:rPr>
              <a:t> (</a:t>
            </a:r>
            <a:r>
              <a:rPr lang="it-IT" dirty="0" err="1">
                <a:solidFill>
                  <a:srgbClr val="343433"/>
                </a:solidFill>
              </a:rPr>
              <a:t>endowed</a:t>
            </a:r>
            <a:r>
              <a:rPr lang="it-IT" dirty="0">
                <a:solidFill>
                  <a:srgbClr val="343433"/>
                </a:solidFill>
              </a:rPr>
              <a:t>) degli strumenti cognitivi e affettivi affinché possano </a:t>
            </a:r>
            <a:r>
              <a:rPr lang="it-IT" dirty="0" smtClean="0">
                <a:solidFill>
                  <a:srgbClr val="343433"/>
                </a:solidFill>
              </a:rPr>
              <a:t>prosperare.</a:t>
            </a:r>
            <a:endParaRPr lang="it-IT" dirty="0">
              <a:solidFill>
                <a:srgbClr val="343433"/>
              </a:solidFill>
            </a:endParaRPr>
          </a:p>
          <a:p>
            <a:pPr marL="0" indent="0">
              <a:buNone/>
            </a:pPr>
            <a:endParaRPr lang="it-IT" sz="2200" dirty="0">
              <a:solidFill>
                <a:srgbClr val="343433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89632" cy="685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54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E590B50-8C97-4F45-B69C-E3DD2D6C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81" y="756000"/>
            <a:ext cx="10650931" cy="1069625"/>
          </a:xfrm>
        </p:spPr>
        <p:txBody>
          <a:bodyPr lIns="0" tIns="0" rIns="0" bIns="0" anchor="t" anchorCtr="0">
            <a:normAutofit/>
          </a:bodyPr>
          <a:lstStyle/>
          <a:p>
            <a:pPr algn="ctr"/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Co-creazione e Dialogo Interculturale</a:t>
            </a:r>
            <a:endParaRPr lang="it-IT" sz="4200" b="1" cap="small" dirty="0">
              <a:solidFill>
                <a:srgbClr val="174489"/>
              </a:solidFill>
              <a:latin typeface="+mn-lt"/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781" y="1632442"/>
            <a:ext cx="10650931" cy="4531284"/>
          </a:xfrm>
          <a:noFill/>
        </p:spPr>
        <p:txBody>
          <a:bodyPr lIns="0" tIns="0" rIns="0" bIns="0"/>
          <a:lstStyle/>
          <a:p>
            <a:pPr marL="0" indent="0">
              <a:buNone/>
            </a:pPr>
            <a:r>
              <a:rPr lang="it-IT" dirty="0" smtClean="0">
                <a:solidFill>
                  <a:srgbClr val="343433"/>
                </a:solidFill>
              </a:rPr>
              <a:t>Il </a:t>
            </a:r>
            <a:r>
              <a:rPr lang="it-IT" b="1" dirty="0" smtClean="0">
                <a:solidFill>
                  <a:srgbClr val="343433"/>
                </a:solidFill>
              </a:rPr>
              <a:t>dialogo interculturale </a:t>
            </a:r>
            <a:r>
              <a:rPr lang="it-IT" dirty="0" smtClean="0">
                <a:solidFill>
                  <a:srgbClr val="343433"/>
                </a:solidFill>
              </a:rPr>
              <a:t>è in grado di mettere in luce:</a:t>
            </a:r>
          </a:p>
          <a:p>
            <a:r>
              <a:rPr lang="it-IT" sz="2200" dirty="0">
                <a:solidFill>
                  <a:srgbClr val="343433"/>
                </a:solidFill>
              </a:rPr>
              <a:t>i limiti dell’universalità formale dei diritti umani alla luce delle differenze storico-sociali dei popoli;</a:t>
            </a:r>
          </a:p>
          <a:p>
            <a:r>
              <a:rPr lang="it-IT" sz="2200" dirty="0" smtClean="0">
                <a:solidFill>
                  <a:srgbClr val="343433"/>
                </a:solidFill>
              </a:rPr>
              <a:t>i </a:t>
            </a:r>
            <a:r>
              <a:rPr lang="it-IT" sz="2200" dirty="0">
                <a:solidFill>
                  <a:srgbClr val="343433"/>
                </a:solidFill>
              </a:rPr>
              <a:t>deficit del multiculturalismo, il quale a sua volta rischia di creare divisioni interne secondo un paradigma di indifferentismo </a:t>
            </a:r>
            <a:r>
              <a:rPr lang="it-IT" sz="2200" dirty="0" smtClean="0">
                <a:solidFill>
                  <a:srgbClr val="343433"/>
                </a:solidFill>
              </a:rPr>
              <a:t>etico. </a:t>
            </a:r>
          </a:p>
          <a:p>
            <a:endParaRPr lang="it-IT" sz="1200" dirty="0">
              <a:solidFill>
                <a:srgbClr val="343433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343433"/>
                </a:solidFill>
              </a:rPr>
              <a:t>Ognuno di noi è aperto su un mondo comune attraverso una finestra personale. Dialogare vuol dire domandare </a:t>
            </a:r>
            <a:r>
              <a:rPr lang="it-IT" dirty="0">
                <a:solidFill>
                  <a:srgbClr val="343433"/>
                </a:solidFill>
              </a:rPr>
              <a:t>al proprio vicino cosa vede dalla sua </a:t>
            </a:r>
            <a:r>
              <a:rPr lang="it-IT" dirty="0" smtClean="0">
                <a:solidFill>
                  <a:srgbClr val="343433"/>
                </a:solidFill>
              </a:rPr>
              <a:t>prospettiva e raccontargli la nostra, nel rispetto reciproco.</a:t>
            </a:r>
            <a:endParaRPr lang="it-IT" dirty="0">
              <a:solidFill>
                <a:srgbClr val="343433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66"/>
            <a:ext cx="12192000" cy="686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7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E590B50-8C97-4F45-B69C-E3DD2D6C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80" y="518080"/>
            <a:ext cx="10650931" cy="1069625"/>
          </a:xfrm>
        </p:spPr>
        <p:txBody>
          <a:bodyPr lIns="0" tIns="0" rIns="0" bIns="0" anchor="t" anchorCtr="0">
            <a:normAutofit/>
          </a:bodyPr>
          <a:lstStyle/>
          <a:p>
            <a:pPr algn="ctr"/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Co-creazione di valore generativo</a:t>
            </a:r>
            <a:endParaRPr lang="it-IT" sz="4200" b="1" cap="small" dirty="0">
              <a:solidFill>
                <a:srgbClr val="174489"/>
              </a:solidFill>
              <a:latin typeface="+mn-lt"/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781" y="1446538"/>
            <a:ext cx="10650931" cy="4531284"/>
          </a:xfrm>
          <a:noFill/>
        </p:spPr>
        <p:txBody>
          <a:bodyPr lIns="0" tIns="0" rIns="0" bIns="0"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343433"/>
                </a:solidFill>
              </a:rPr>
              <a:t>Creazione di </a:t>
            </a:r>
            <a:r>
              <a:rPr lang="it-IT" i="1" dirty="0" err="1" smtClean="0">
                <a:solidFill>
                  <a:srgbClr val="343433"/>
                </a:solidFill>
              </a:rPr>
              <a:t>shared</a:t>
            </a:r>
            <a:r>
              <a:rPr lang="it-IT" i="1" dirty="0" smtClean="0">
                <a:solidFill>
                  <a:srgbClr val="343433"/>
                </a:solidFill>
              </a:rPr>
              <a:t> </a:t>
            </a:r>
            <a:r>
              <a:rPr lang="it-IT" i="1" dirty="0" err="1" smtClean="0">
                <a:solidFill>
                  <a:srgbClr val="343433"/>
                </a:solidFill>
              </a:rPr>
              <a:t>value</a:t>
            </a:r>
            <a:r>
              <a:rPr lang="it-IT" i="1" dirty="0" smtClean="0">
                <a:solidFill>
                  <a:srgbClr val="343433"/>
                </a:solidFill>
              </a:rPr>
              <a:t> </a:t>
            </a:r>
            <a:r>
              <a:rPr lang="it-IT" dirty="0" smtClean="0">
                <a:solidFill>
                  <a:srgbClr val="343433"/>
                </a:solidFill>
              </a:rPr>
              <a:t>(Porter e Kramer) a livello sociale, culturale e religioso richiede un approccio </a:t>
            </a:r>
            <a:r>
              <a:rPr lang="it-IT" b="1" dirty="0" err="1" smtClean="0">
                <a:solidFill>
                  <a:srgbClr val="343433"/>
                </a:solidFill>
              </a:rPr>
              <a:t>dotativo</a:t>
            </a:r>
            <a:r>
              <a:rPr lang="it-IT" dirty="0" smtClean="0">
                <a:solidFill>
                  <a:srgbClr val="343433"/>
                </a:solidFill>
              </a:rPr>
              <a:t>:</a:t>
            </a:r>
            <a:endParaRPr lang="it-IT" dirty="0">
              <a:solidFill>
                <a:srgbClr val="343433"/>
              </a:solidFill>
            </a:endParaRPr>
          </a:p>
          <a:p>
            <a:r>
              <a:rPr lang="en-US" sz="2200" dirty="0" smtClean="0">
                <a:solidFill>
                  <a:srgbClr val="343433"/>
                </a:solidFill>
              </a:rPr>
              <a:t>M</a:t>
            </a:r>
            <a:r>
              <a:rPr lang="en-US" sz="2200" dirty="0">
                <a:solidFill>
                  <a:srgbClr val="343433"/>
                </a:solidFill>
              </a:rPr>
              <a:t>. </a:t>
            </a:r>
            <a:r>
              <a:rPr lang="en-US" sz="2200" dirty="0" err="1">
                <a:solidFill>
                  <a:srgbClr val="343433"/>
                </a:solidFill>
              </a:rPr>
              <a:t>Magatti</a:t>
            </a:r>
            <a:r>
              <a:rPr lang="en-US" sz="2200" dirty="0">
                <a:solidFill>
                  <a:srgbClr val="343433"/>
                </a:solidFill>
              </a:rPr>
              <a:t>, L. </a:t>
            </a:r>
            <a:r>
              <a:rPr lang="en-US" sz="2200" dirty="0" err="1">
                <a:solidFill>
                  <a:srgbClr val="343433"/>
                </a:solidFill>
              </a:rPr>
              <a:t>Gherardi</a:t>
            </a:r>
            <a:r>
              <a:rPr lang="en-US" sz="2200" dirty="0">
                <a:solidFill>
                  <a:srgbClr val="343433"/>
                </a:solidFill>
              </a:rPr>
              <a:t>, </a:t>
            </a:r>
            <a:r>
              <a:rPr lang="en-US" sz="2200" i="1" dirty="0">
                <a:solidFill>
                  <a:srgbClr val="343433"/>
                </a:solidFill>
              </a:rPr>
              <a:t>Generative social actions and contemporary critical theory. Towards a post-consumerist society</a:t>
            </a:r>
            <a:r>
              <a:rPr lang="en-US" sz="2200" i="1" dirty="0" smtClean="0">
                <a:solidFill>
                  <a:srgbClr val="343433"/>
                </a:solidFill>
              </a:rPr>
              <a:t>?,</a:t>
            </a:r>
            <a:r>
              <a:rPr lang="en-US" sz="2400" i="1" dirty="0" smtClean="0"/>
              <a:t> </a:t>
            </a:r>
            <a:r>
              <a:rPr lang="en-US" sz="2200" dirty="0">
                <a:solidFill>
                  <a:srgbClr val="343433"/>
                </a:solidFill>
              </a:rPr>
              <a:t>in </a:t>
            </a:r>
            <a:r>
              <a:rPr lang="en-US" sz="2200" i="1" dirty="0" smtClean="0">
                <a:solidFill>
                  <a:srgbClr val="343433"/>
                </a:solidFill>
              </a:rPr>
              <a:t>Social </a:t>
            </a:r>
            <a:r>
              <a:rPr lang="en-US" sz="2200" i="1" dirty="0">
                <a:solidFill>
                  <a:srgbClr val="343433"/>
                </a:solidFill>
              </a:rPr>
              <a:t>Generativity. A Relational Paradigm for Social Change</a:t>
            </a:r>
            <a:r>
              <a:rPr lang="en-US" sz="2200" dirty="0">
                <a:solidFill>
                  <a:srgbClr val="343433"/>
                </a:solidFill>
              </a:rPr>
              <a:t>, Routledge, London-New York, 2018, p. 188</a:t>
            </a:r>
            <a:r>
              <a:rPr lang="it-IT" sz="2200" dirty="0" smtClean="0">
                <a:solidFill>
                  <a:srgbClr val="343433"/>
                </a:solidFill>
              </a:rPr>
              <a:t>).</a:t>
            </a:r>
          </a:p>
          <a:p>
            <a:pPr marL="0" indent="0">
              <a:buNone/>
            </a:pPr>
            <a:endParaRPr lang="it-IT" sz="1200" dirty="0" smtClean="0">
              <a:solidFill>
                <a:srgbClr val="343433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343433"/>
                </a:solidFill>
              </a:rPr>
              <a:t>L’aumento di forza sociale diventa sinonimo di </a:t>
            </a:r>
            <a:r>
              <a:rPr lang="it-IT" b="1" dirty="0" err="1" smtClean="0">
                <a:solidFill>
                  <a:srgbClr val="343433"/>
                </a:solidFill>
              </a:rPr>
              <a:t>generatività</a:t>
            </a:r>
            <a:r>
              <a:rPr lang="it-IT" dirty="0" smtClean="0">
                <a:solidFill>
                  <a:srgbClr val="343433"/>
                </a:solidFill>
              </a:rPr>
              <a:t>, ossia di un atteggiamento atto a </a:t>
            </a:r>
            <a:r>
              <a:rPr lang="it-IT" dirty="0">
                <a:solidFill>
                  <a:srgbClr val="343433"/>
                </a:solidFill>
              </a:rPr>
              <a:t>lasciare un segno nel mondo attraverso la creazione o il nutrimento di cose che sopravvivono </a:t>
            </a:r>
            <a:r>
              <a:rPr lang="it-IT" dirty="0" smtClean="0">
                <a:solidFill>
                  <a:srgbClr val="343433"/>
                </a:solidFill>
              </a:rPr>
              <a:t>all’individuo.</a:t>
            </a:r>
            <a:endParaRPr lang="it-IT" dirty="0">
              <a:solidFill>
                <a:srgbClr val="343433"/>
              </a:solidFill>
            </a:endParaRPr>
          </a:p>
          <a:p>
            <a:pPr marL="0" indent="0">
              <a:buNone/>
            </a:pPr>
            <a:endParaRPr lang="it-IT" sz="2200" dirty="0">
              <a:solidFill>
                <a:srgbClr val="343433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-1333"/>
            <a:ext cx="12189632" cy="685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40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E590B50-8C97-4F45-B69C-E3DD2D6C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81" y="756000"/>
            <a:ext cx="10650931" cy="1069625"/>
          </a:xfrm>
        </p:spPr>
        <p:txBody>
          <a:bodyPr lIns="0" tIns="0" rIns="0" bIns="0" anchor="t" anchorCtr="0">
            <a:normAutofit/>
          </a:bodyPr>
          <a:lstStyle/>
          <a:p>
            <a:pPr algn="ctr"/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Eredità e Innovazione</a:t>
            </a:r>
            <a:endParaRPr lang="it-IT" sz="4200" b="1" cap="small" dirty="0">
              <a:solidFill>
                <a:srgbClr val="174489"/>
              </a:solidFill>
              <a:latin typeface="+mn-lt"/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889" y="1816578"/>
            <a:ext cx="10650931" cy="441057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it-IT" dirty="0" smtClean="0">
                <a:solidFill>
                  <a:srgbClr val="343433"/>
                </a:solidFill>
              </a:rPr>
              <a:t>L’innovazione tecnologica può per generare valore? </a:t>
            </a:r>
            <a:endParaRPr lang="it-IT" dirty="0">
              <a:solidFill>
                <a:srgbClr val="343433"/>
              </a:solidFill>
            </a:endParaRPr>
          </a:p>
        </p:txBody>
      </p:sp>
      <p:sp>
        <p:nvSpPr>
          <p:cNvPr id="3" name="Freccia in giù 2"/>
          <p:cNvSpPr/>
          <p:nvPr/>
        </p:nvSpPr>
        <p:spPr>
          <a:xfrm>
            <a:off x="5591400" y="2418620"/>
            <a:ext cx="440954" cy="738607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 txBox="1">
            <a:spLocks/>
          </p:cNvSpPr>
          <p:nvPr/>
        </p:nvSpPr>
        <p:spPr>
          <a:xfrm>
            <a:off x="1113182" y="3318213"/>
            <a:ext cx="10298530" cy="1738937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>
                <a:solidFill>
                  <a:srgbClr val="343433"/>
                </a:solidFill>
              </a:rPr>
              <a:t>Sì, a patto che il valore economico </a:t>
            </a:r>
            <a:r>
              <a:rPr lang="it-IT" dirty="0" smtClean="0">
                <a:solidFill>
                  <a:srgbClr val="343433"/>
                </a:solidFill>
              </a:rPr>
              <a:t>frutto della </a:t>
            </a:r>
            <a:r>
              <a:rPr lang="it-IT" dirty="0">
                <a:solidFill>
                  <a:srgbClr val="343433"/>
                </a:solidFill>
              </a:rPr>
              <a:t>digitalizzazione </a:t>
            </a:r>
            <a:r>
              <a:rPr lang="it-IT" dirty="0" smtClean="0">
                <a:solidFill>
                  <a:srgbClr val="343433"/>
                </a:solidFill>
              </a:rPr>
              <a:t>delle infrastrutture sociali, della </a:t>
            </a:r>
            <a:r>
              <a:rPr lang="it-IT" dirty="0">
                <a:solidFill>
                  <a:srgbClr val="343433"/>
                </a:solidFill>
              </a:rPr>
              <a:t>cultura e della religione vada di pari passo con </a:t>
            </a:r>
            <a:r>
              <a:rPr lang="it-IT" dirty="0" smtClean="0">
                <a:solidFill>
                  <a:srgbClr val="343433"/>
                </a:solidFill>
              </a:rPr>
              <a:t>un’aumentata consapevolezza </a:t>
            </a:r>
            <a:r>
              <a:rPr lang="it-IT" dirty="0">
                <a:solidFill>
                  <a:srgbClr val="343433"/>
                </a:solidFill>
              </a:rPr>
              <a:t>comune, frutto di una </a:t>
            </a:r>
            <a:r>
              <a:rPr lang="it-IT" dirty="0" smtClean="0">
                <a:solidFill>
                  <a:srgbClr val="343433"/>
                </a:solidFill>
              </a:rPr>
              <a:t>rinnovata capacità </a:t>
            </a:r>
            <a:r>
              <a:rPr lang="it-IT" dirty="0">
                <a:solidFill>
                  <a:srgbClr val="343433"/>
                </a:solidFill>
              </a:rPr>
              <a:t>di </a:t>
            </a:r>
            <a:r>
              <a:rPr lang="it-IT" dirty="0" smtClean="0">
                <a:solidFill>
                  <a:srgbClr val="343433"/>
                </a:solidFill>
              </a:rPr>
              <a:t>accedere al </a:t>
            </a:r>
            <a:r>
              <a:rPr lang="it-IT" dirty="0">
                <a:solidFill>
                  <a:srgbClr val="343433"/>
                </a:solidFill>
              </a:rPr>
              <a:t>sapere, in particolare al </a:t>
            </a:r>
            <a:r>
              <a:rPr lang="it-IT" i="1" dirty="0">
                <a:solidFill>
                  <a:srgbClr val="343433"/>
                </a:solidFill>
              </a:rPr>
              <a:t>cultural </a:t>
            </a:r>
            <a:r>
              <a:rPr lang="it-IT" i="1" dirty="0" err="1">
                <a:solidFill>
                  <a:srgbClr val="343433"/>
                </a:solidFill>
              </a:rPr>
              <a:t>heritage</a:t>
            </a:r>
            <a:r>
              <a:rPr lang="it-IT" dirty="0">
                <a:solidFill>
                  <a:srgbClr val="343433"/>
                </a:solidFill>
              </a:rPr>
              <a:t>.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-1333"/>
            <a:ext cx="12189632" cy="685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4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3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E590B50-8C97-4F45-B69C-E3DD2D6C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781" y="756000"/>
            <a:ext cx="10650931" cy="1069625"/>
          </a:xfrm>
        </p:spPr>
        <p:txBody>
          <a:bodyPr lIns="0" tIns="0" rIns="0" bIns="0" anchor="t" anchorCtr="0">
            <a:normAutofit/>
          </a:bodyPr>
          <a:lstStyle/>
          <a:p>
            <a:pPr algn="ctr"/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Verso </a:t>
            </a:r>
            <a:r>
              <a:rPr lang="it-IT" sz="4200" b="1" cap="small" dirty="0" err="1" smtClean="0">
                <a:solidFill>
                  <a:srgbClr val="174489"/>
                </a:solidFill>
                <a:latin typeface="+mn-lt"/>
              </a:rPr>
              <a:t>Horizon</a:t>
            </a:r>
            <a:r>
              <a:rPr lang="it-IT" sz="4200" b="1" cap="small" dirty="0" smtClean="0">
                <a:solidFill>
                  <a:srgbClr val="174489"/>
                </a:solidFill>
                <a:latin typeface="+mn-lt"/>
              </a:rPr>
              <a:t> 2027</a:t>
            </a:r>
            <a:endParaRPr lang="it-IT" sz="4200" b="1" cap="small" dirty="0">
              <a:solidFill>
                <a:srgbClr val="174489"/>
              </a:solidFill>
              <a:latin typeface="+mn-lt"/>
            </a:endParaRPr>
          </a:p>
        </p:txBody>
      </p:sp>
      <p:sp>
        <p:nvSpPr>
          <p:cNvPr id="11" name="Segnaposto contenuto 10">
            <a:extLst>
              <a:ext uri="{FF2B5EF4-FFF2-40B4-BE49-F238E27FC236}">
                <a16:creationId xmlns="" xmlns:a16="http://schemas.microsoft.com/office/drawing/2014/main" id="{2E6BEA29-4052-3640-821E-532040FC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889" y="1816578"/>
            <a:ext cx="10650931" cy="2884211"/>
          </a:xfrm>
          <a:noFill/>
        </p:spPr>
        <p:txBody>
          <a:bodyPr lIns="0" tIns="0" rIns="0" bIns="0">
            <a:norm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343433"/>
                </a:solidFill>
              </a:rPr>
              <a:t>È nel circolo virtuoso co-creativo, che si identifica nella collaborazione delle persone che vivono e fanno esperienza in un ambiente comunitario proprio, che può verificarsi un cambiamento </a:t>
            </a:r>
            <a:r>
              <a:rPr lang="it-IT" dirty="0">
                <a:solidFill>
                  <a:srgbClr val="343433"/>
                </a:solidFill>
              </a:rPr>
              <a:t>proficiente. </a:t>
            </a:r>
            <a:r>
              <a:rPr lang="it-IT" dirty="0">
                <a:solidFill>
                  <a:srgbClr val="343433"/>
                </a:solidFill>
              </a:rPr>
              <a:t>Quest’ultimo è necessario che venga </a:t>
            </a:r>
            <a:r>
              <a:rPr lang="it-IT" dirty="0">
                <a:solidFill>
                  <a:srgbClr val="343433"/>
                </a:solidFill>
              </a:rPr>
              <a:t>inteso come un reale obiettivo verso cui tendere, </a:t>
            </a:r>
            <a:r>
              <a:rPr lang="it-IT" dirty="0" smtClean="0">
                <a:solidFill>
                  <a:srgbClr val="343433"/>
                </a:solidFill>
              </a:rPr>
              <a:t>grazie all’attivazione delle </a:t>
            </a:r>
            <a:r>
              <a:rPr lang="it-IT" dirty="0">
                <a:solidFill>
                  <a:srgbClr val="343433"/>
                </a:solidFill>
              </a:rPr>
              <a:t>energie latenti presenti nella nostra </a:t>
            </a:r>
            <a:r>
              <a:rPr lang="it-IT" dirty="0" smtClean="0">
                <a:solidFill>
                  <a:srgbClr val="343433"/>
                </a:solidFill>
              </a:rPr>
              <a:t>Europa – </a:t>
            </a:r>
            <a:r>
              <a:rPr lang="it-IT" dirty="0">
                <a:solidFill>
                  <a:srgbClr val="343433"/>
                </a:solidFill>
              </a:rPr>
              <a:t>in primis di coloro che in Europa vengono per inseguire un sogno di salvezza e </a:t>
            </a:r>
            <a:r>
              <a:rPr lang="it-IT" dirty="0" smtClean="0">
                <a:solidFill>
                  <a:srgbClr val="343433"/>
                </a:solidFill>
              </a:rPr>
              <a:t>redenzione – </a:t>
            </a:r>
            <a:r>
              <a:rPr lang="it-IT" dirty="0">
                <a:solidFill>
                  <a:srgbClr val="343433"/>
                </a:solidFill>
              </a:rPr>
              <a:t>e non come un mero proposito strettamente formale.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89632" cy="685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71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888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Presentazione standard di PowerPoint</vt:lpstr>
      <vt:lpstr>RICERCA, INNOVAZIONE, RIFLESSIONE, INCLUSIONE IN EUROPA</vt:lpstr>
      <vt:lpstr>Società inclusiva, innovativa e riflessiva</vt:lpstr>
      <vt:lpstr>Creazione e creatività in Europa</vt:lpstr>
      <vt:lpstr>La co-creazione</vt:lpstr>
      <vt:lpstr>Co-creazione e Dialogo Interculturale</vt:lpstr>
      <vt:lpstr>Co-creazione di valore generativo</vt:lpstr>
      <vt:lpstr>Eredità e Innovazione</vt:lpstr>
      <vt:lpstr>Verso Horizon 2027</vt:lpstr>
      <vt:lpstr>Bibliografia</vt:lpstr>
      <vt:lpstr>Bibliografia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Melioli</dc:creator>
  <cp:lastModifiedBy>Alessandro Melioli</cp:lastModifiedBy>
  <cp:revision>32</cp:revision>
  <dcterms:created xsi:type="dcterms:W3CDTF">2019-05-14T12:41:35Z</dcterms:created>
  <dcterms:modified xsi:type="dcterms:W3CDTF">2019-05-14T18:30:34Z</dcterms:modified>
</cp:coreProperties>
</file>