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3" d="100"/>
          <a:sy n="53" d="100"/>
        </p:scale>
        <p:origin x="44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75E511-E6AD-46D3-989F-0379D252C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208C126-9279-45BB-B3C1-7933406768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E79754-D478-4189-9096-9FA2841BC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C8518-B55E-458D-A72D-E0C5F45DC1F6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169C4A2-021E-47FA-B95D-0BB0ACE51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E3638F-8B9A-47CB-9E6A-BA9347CE8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58AE-DBFA-43F7-9286-EFA56EDABF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5177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F8220B-98F7-4C2B-A5C0-6D5879F09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B067D82-551E-4919-824A-213032F96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E7C466B-0D7A-435D-90FF-9AA5A7817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C8518-B55E-458D-A72D-E0C5F45DC1F6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1031882-3856-4604-AF1E-163CC70A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8ED9C0-BBFC-4E22-8060-4425385EF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58AE-DBFA-43F7-9286-EFA56EDABF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4757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6191FBA-8F5F-4442-BF29-15E7E5C341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D3EE4C6-86F8-4005-B91C-E90CA1B0A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E964163-6A45-43E9-85B9-8E1F68898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C8518-B55E-458D-A72D-E0C5F45DC1F6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A820D7-01A1-42C8-9882-6C45757AB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5DB165-8D29-4187-AA5D-29200FEA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58AE-DBFA-43F7-9286-EFA56EDABF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51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E46306-2C5F-41DF-9516-817C72572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2F08E8-8841-476E-BCFE-3C9373156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22A44E-4132-4400-9A03-7BBCB5E9F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C8518-B55E-458D-A72D-E0C5F45DC1F6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981A33-43E1-4738-A916-505511D19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6205E27-493E-4876-8EFC-C6EB417AF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58AE-DBFA-43F7-9286-EFA56EDABF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0077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B522F7-4964-484A-8AAC-0CE95E8F2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7ACF6D2-1C4A-4A49-8D46-513C29C41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746884-194E-4114-9E2A-DA6586619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C8518-B55E-458D-A72D-E0C5F45DC1F6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D594AD-CB14-48D9-B6FB-A16DDD2BF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70BB8A-27B9-445C-811C-835ED4B7D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58AE-DBFA-43F7-9286-EFA56EDABF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2320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B41EF3-6E22-4BF8-91FC-D5FD456A9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83D910-E2FB-445F-9B72-02E2AA715B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627067D-1793-42C4-8ABD-653B63D4A2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EC5F829-4FF0-49B8-82D7-D09AD688D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C8518-B55E-458D-A72D-E0C5F45DC1F6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3AD8CC1-B722-4920-8A1A-C5C12DAA1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B23F670-E754-40FA-8990-4F26CFE9E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58AE-DBFA-43F7-9286-EFA56EDABF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6861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622725-8925-421A-831C-794DC0024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1EC4CCA-8A15-405B-B923-8B372EE8A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4623AFD-F21D-4CD0-BD4C-10EF437C3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50C2717-61F4-4037-B6B7-E16BDEAAF0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8AAA013-1547-4B3B-8B53-8E75DCA783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54B96AF-DF25-4F99-BB0F-FA714A4BD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C8518-B55E-458D-A72D-E0C5F45DC1F6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968E99F-4892-4112-B137-D7BF744E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3F96497-EA0D-4653-BF1B-BC0F62EB6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58AE-DBFA-43F7-9286-EFA56EDABF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2548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AC5EA7-B3A3-4208-A197-7E5A98E12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F8F304E-4AFD-4BAE-888F-4BD05E677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C8518-B55E-458D-A72D-E0C5F45DC1F6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75B3BC5-165E-4603-81E8-E009157CB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94EA5C5-692E-47A4-9ABB-57A9458B9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58AE-DBFA-43F7-9286-EFA56EDABF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5454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4A718D8-2229-4FAC-BF88-58FED7AF8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C8518-B55E-458D-A72D-E0C5F45DC1F6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D9E6C3E-AB7C-43BB-AFEC-4AD2B8684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CCEA1A0-C39B-4C38-82C2-95FF8E25C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58AE-DBFA-43F7-9286-EFA56EDABF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2474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FDC4F8-F61B-4978-814A-B5210FD90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7DD4E2-33B5-46A5-A83C-C1691BD74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39B41AF-4DEA-40F4-BC3F-7AB3304BA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009430E-DA51-4BF2-9378-6E04ACE9E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C8518-B55E-458D-A72D-E0C5F45DC1F6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D7C0CA4-2EB6-45CC-A8ED-3857553EB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A55B98C-DD39-4521-BD0F-4B246E79D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58AE-DBFA-43F7-9286-EFA56EDABF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765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0D8FCD-95C9-4EA1-8470-CADEF8A2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92F11DC-28C8-424B-9705-60946E8C74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2D73BAC-61C8-492E-91E9-9B9531000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1491C8C-E328-48E1-A830-8F5F66FBF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C8518-B55E-458D-A72D-E0C5F45DC1F6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30999DD-4C0D-4170-B939-967EEC9A1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12F5751-05EF-4F39-BF2D-4CE874473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58AE-DBFA-43F7-9286-EFA56EDABF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805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65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3078858-20DF-4D0F-BE55-D179B59C6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2468DD1-7CD6-4B3F-A135-9A33FC57D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75677C-0B13-43DC-97CF-7D8BFEF826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C8518-B55E-458D-A72D-E0C5F45DC1F6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D34A8A-484B-4C1D-BE66-6F03E816D7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01346D-0505-488A-A99A-B0FBA50B5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D58AE-DBFA-43F7-9286-EFA56EDABF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840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federico.barbierato@univr.it" TargetMode="External"/><Relationship Id="rId2" Type="http://schemas.openxmlformats.org/officeDocument/2006/relationships/hyperlink" Target="mailto:alessandra.celati@univr.i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4E330E1D-E772-426A-8DCF-5183F421E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56" y="193071"/>
            <a:ext cx="5521286" cy="4262940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F1ABD0CE-BF0B-4C17-9322-E53CD525E1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3161" y="1939509"/>
            <a:ext cx="5521286" cy="4058603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4900" b="1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Pluralismo e reti del dissenso religioso nella storia europea di Età moderna</a:t>
            </a:r>
            <a:br>
              <a:rPr lang="it-IT" sz="44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4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36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Federico </a:t>
            </a:r>
            <a:r>
              <a:rPr lang="it-IT" sz="3600" b="1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Barbierato</a:t>
            </a:r>
            <a:r>
              <a:rPr lang="it-IT" sz="36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Alessandra Celati</a:t>
            </a:r>
            <a:b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pic>
        <p:nvPicPr>
          <p:cNvPr id="1026" name="Picture 2" descr="Risultati immagini per inquisizione roghi">
            <a:extLst>
              <a:ext uri="{FF2B5EF4-FFF2-40B4-BE49-F238E27FC236}">
                <a16:creationId xmlns:a16="http://schemas.microsoft.com/office/drawing/2014/main" id="{C5501E51-0CD6-43D9-BF33-454758CCC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200">
            <a:off x="3581701" y="4734131"/>
            <a:ext cx="2890794" cy="174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i immagini per europa riforma protestante cinquecento">
            <a:extLst>
              <a:ext uri="{FF2B5EF4-FFF2-40B4-BE49-F238E27FC236}">
                <a16:creationId xmlns:a16="http://schemas.microsoft.com/office/drawing/2014/main" id="{880F5190-B82D-4EAC-9691-FE8B98964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5022">
            <a:off x="690200" y="4617273"/>
            <a:ext cx="2524928" cy="196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615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780B0B-31F2-4981-9C5B-6301B5E6B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916" y="222350"/>
            <a:ext cx="10515600" cy="884555"/>
          </a:xfrm>
        </p:spPr>
        <p:txBody>
          <a:bodyPr/>
          <a:lstStyle/>
          <a:p>
            <a:pPr algn="ctr"/>
            <a:r>
              <a:rPr lang="it-IT" b="1" dirty="0"/>
              <a:t>Il tema del progetto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BD4C5C-86D4-49DF-8FFD-79F4331C3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11" y="1106905"/>
            <a:ext cx="11899231" cy="560885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it-IT" sz="2400" dirty="0"/>
              <a:t>Un progetto di </a:t>
            </a:r>
            <a:r>
              <a:rPr lang="it-IT" sz="2400" b="1" dirty="0"/>
              <a:t>STORIA</a:t>
            </a:r>
            <a:r>
              <a:rPr lang="it-IT" sz="2400" dirty="0"/>
              <a:t> rivolto a studenti di facoltà umanistiche e non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it-IT" sz="2400" dirty="0"/>
              <a:t>Affrontare in prospettiva storica la </a:t>
            </a:r>
            <a:r>
              <a:rPr lang="it-IT" sz="2400" b="1" dirty="0"/>
              <a:t>sfida</a:t>
            </a:r>
            <a:r>
              <a:rPr lang="it-IT" sz="2400" dirty="0"/>
              <a:t> posta dai nuovi </a:t>
            </a:r>
            <a:r>
              <a:rPr lang="it-IT" sz="2400" b="1" dirty="0"/>
              <a:t>nazionalismi</a:t>
            </a:r>
            <a:r>
              <a:rPr lang="it-IT" sz="2400" dirty="0"/>
              <a:t> politici e dai nuovi </a:t>
            </a:r>
            <a:r>
              <a:rPr lang="it-IT" sz="2400" b="1" dirty="0"/>
              <a:t>fondamentalismi</a:t>
            </a:r>
            <a:r>
              <a:rPr lang="it-IT" sz="2400" dirty="0"/>
              <a:t> religiosi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it-IT" sz="2400" dirty="0"/>
              <a:t>Focus sul ‘</a:t>
            </a:r>
            <a:r>
              <a:rPr lang="it-IT" sz="2400" b="1" dirty="0"/>
              <a:t>500</a:t>
            </a:r>
            <a:r>
              <a:rPr lang="it-IT" sz="2400" dirty="0"/>
              <a:t>: secolo dilaniato da roghi e violenza religiosa, in cui sorge il primo embrione di un’idea di cosmopolitismo, di </a:t>
            </a:r>
            <a:r>
              <a:rPr lang="it-IT" sz="2400" b="1" dirty="0"/>
              <a:t>libertà individuale</a:t>
            </a:r>
            <a:r>
              <a:rPr lang="it-IT" sz="2400" dirty="0"/>
              <a:t> e di </a:t>
            </a:r>
            <a:r>
              <a:rPr lang="it-IT" sz="2400" b="1" dirty="0"/>
              <a:t>pluralismo</a:t>
            </a:r>
            <a:r>
              <a:rPr lang="it-IT" sz="2400" dirty="0"/>
              <a:t> – oggi alla base dell’</a:t>
            </a:r>
            <a:r>
              <a:rPr lang="it-IT" sz="2400" b="1" dirty="0"/>
              <a:t>identità</a:t>
            </a:r>
            <a:r>
              <a:rPr lang="it-IT" sz="2400" dirty="0"/>
              <a:t> europea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it-IT" sz="2400" dirty="0"/>
              <a:t>Costruzione di un «</a:t>
            </a:r>
            <a:r>
              <a:rPr lang="it-IT" sz="2400" b="1" dirty="0"/>
              <a:t>network del dissenso</a:t>
            </a:r>
            <a:r>
              <a:rPr lang="it-IT" sz="2400" dirty="0"/>
              <a:t>» tra gli </a:t>
            </a:r>
            <a:r>
              <a:rPr lang="it-IT" sz="2400" i="1" dirty="0"/>
              <a:t>eretici italiani </a:t>
            </a:r>
            <a:r>
              <a:rPr lang="it-IT" sz="2400" dirty="0"/>
              <a:t>a livello europeo: opposizione a ogni forma di dogmatismo e intolleranza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it-IT" sz="2400" dirty="0"/>
              <a:t>Forme e pratiche del </a:t>
            </a:r>
            <a:r>
              <a:rPr lang="it-IT" sz="2400" b="1" dirty="0"/>
              <a:t>dissenso «quotidiano</a:t>
            </a:r>
            <a:r>
              <a:rPr lang="it-IT" sz="2400" dirty="0"/>
              <a:t>» in contesti specifici: una prospettiva </a:t>
            </a:r>
            <a:r>
              <a:rPr lang="it-IT" sz="2400" b="1" dirty="0"/>
              <a:t>globale e locale</a:t>
            </a:r>
            <a:r>
              <a:rPr lang="it-IT" sz="2400" dirty="0"/>
              <a:t> per mostrare sia gli aspetti </a:t>
            </a:r>
            <a:r>
              <a:rPr lang="it-IT" sz="2400" b="1" dirty="0"/>
              <a:t>intellettuali</a:t>
            </a:r>
            <a:r>
              <a:rPr lang="it-IT" sz="2400" dirty="0"/>
              <a:t> che quelli </a:t>
            </a:r>
            <a:r>
              <a:rPr lang="it-IT" sz="2400" b="1" dirty="0"/>
              <a:t>sociali</a:t>
            </a:r>
            <a:r>
              <a:rPr lang="it-IT" sz="2400" dirty="0"/>
              <a:t> del fenomeno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it-IT" dirty="0"/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2588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395779-0A78-495F-BBD2-2ECD341F5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684"/>
            <a:ext cx="10515600" cy="681622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/>
              <a:t>Svolgimento del progetto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2078DB-47B7-410E-B6FA-E8915EFC6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120" y="1391920"/>
            <a:ext cx="11663680" cy="51009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OGNI INCONTRO SARA’ ARTICOLATO IN DUE MOMENTI:</a:t>
            </a:r>
          </a:p>
          <a:p>
            <a:pPr marL="0" indent="0">
              <a:buNone/>
            </a:pPr>
            <a:endParaRPr lang="it-IT" sz="900" dirty="0"/>
          </a:p>
          <a:p>
            <a:pPr marL="0" indent="0">
              <a:buNone/>
            </a:pPr>
            <a:r>
              <a:rPr lang="it-IT" dirty="0"/>
              <a:t>1: Storia:</a:t>
            </a:r>
          </a:p>
          <a:p>
            <a:r>
              <a:rPr lang="it-IT" dirty="0"/>
              <a:t>Analisi in forma dialogata e seminariale di:</a:t>
            </a:r>
          </a:p>
          <a:p>
            <a:pPr marL="0" indent="0">
              <a:buNone/>
            </a:pPr>
            <a:r>
              <a:rPr lang="it-IT" dirty="0"/>
              <a:t>- </a:t>
            </a:r>
            <a:r>
              <a:rPr lang="it-IT" b="1" dirty="0"/>
              <a:t>testi storiografici</a:t>
            </a:r>
          </a:p>
          <a:p>
            <a:pPr>
              <a:buFontTx/>
              <a:buChar char="-"/>
            </a:pPr>
            <a:r>
              <a:rPr lang="it-IT" b="1" dirty="0"/>
              <a:t>fonti storiche edite</a:t>
            </a:r>
          </a:p>
          <a:p>
            <a:pPr>
              <a:buFontTx/>
              <a:buChar char="-"/>
            </a:pPr>
            <a:r>
              <a:rPr lang="it-IT" dirty="0"/>
              <a:t> fonti storiche inedite (come i </a:t>
            </a:r>
            <a:r>
              <a:rPr lang="it-IT" b="1" dirty="0"/>
              <a:t>processi inquisitoriali</a:t>
            </a:r>
            <a:r>
              <a:rPr lang="it-IT" dirty="0"/>
              <a:t>)</a:t>
            </a:r>
          </a:p>
          <a:p>
            <a:pPr marL="0" indent="0">
              <a:buNone/>
            </a:pPr>
            <a:endParaRPr lang="it-IT" sz="900" dirty="0"/>
          </a:p>
          <a:p>
            <a:pPr marL="0" indent="0">
              <a:buNone/>
            </a:pPr>
            <a:r>
              <a:rPr lang="it-IT" dirty="0"/>
              <a:t>2: Attualità</a:t>
            </a:r>
          </a:p>
          <a:p>
            <a:pPr marL="0" indent="0" algn="just">
              <a:buNone/>
            </a:pPr>
            <a:r>
              <a:rPr lang="it-IT" b="1" dirty="0"/>
              <a:t>Raccolta di ulteriore materiale</a:t>
            </a:r>
            <a:r>
              <a:rPr lang="it-IT" dirty="0"/>
              <a:t> a cura degli studenti (documentari, articoli di giornale, film, letteratura) che dia modo di riflettere e discutere insieme sullo spesso </a:t>
            </a:r>
            <a:r>
              <a:rPr lang="it-IT" b="1" dirty="0"/>
              <a:t>complesso</a:t>
            </a:r>
            <a:r>
              <a:rPr lang="it-IT" dirty="0"/>
              <a:t> </a:t>
            </a:r>
            <a:r>
              <a:rPr lang="it-IT" b="1" dirty="0"/>
              <a:t>rapporto dell’Europa </a:t>
            </a:r>
            <a:r>
              <a:rPr lang="it-IT" dirty="0"/>
              <a:t>contemporanea con le </a:t>
            </a:r>
            <a:r>
              <a:rPr lang="it-IT" b="1" dirty="0"/>
              <a:t>culture diverse da quella cristiana</a:t>
            </a:r>
            <a:r>
              <a:rPr lang="it-IT" dirty="0"/>
              <a:t>, cosi come sulle sue </a:t>
            </a:r>
            <a:r>
              <a:rPr lang="it-IT" b="1" dirty="0"/>
              <a:t>tensioni interne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47668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3A0472-E8D4-4BB6-90CE-39DCE1C80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484895" cy="922254"/>
          </a:xfrm>
        </p:spPr>
        <p:txBody>
          <a:bodyPr/>
          <a:lstStyle/>
          <a:p>
            <a:pPr algn="ctr"/>
            <a:r>
              <a:rPr lang="it-IT" b="1" dirty="0"/>
              <a:t>Esito del progetto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D6EF50-943B-4FA3-93D5-DB95A54C7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61032" cy="450298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it-IT" dirty="0"/>
              <a:t>Alla fine del percorso, gli studenti saranno invitati a </a:t>
            </a:r>
            <a:r>
              <a:rPr lang="it-IT" b="1" dirty="0"/>
              <a:t>produrre un loro contributo che metta in evidenza luci e ombre della odierna idea di Europa</a:t>
            </a:r>
            <a:r>
              <a:rPr lang="it-IT" dirty="0"/>
              <a:t> e del nostro modo di essere </a:t>
            </a:r>
            <a:r>
              <a:rPr lang="it-IT" b="1" dirty="0"/>
              <a:t>europei/e, </a:t>
            </a:r>
            <a:r>
              <a:rPr lang="it-IT" dirty="0"/>
              <a:t>nella prospettiva dei temi affrontati nei mesi di lavoro condiviso (tolleranza, libertà, inclusione, rispetto del diverso): potrà essere un video, un testo, una performance, </a:t>
            </a:r>
            <a:r>
              <a:rPr lang="it-IT" dirty="0" err="1"/>
              <a:t>ecc</a:t>
            </a:r>
            <a:r>
              <a:rPr lang="it-IT" dirty="0"/>
              <a:t>, a seconda delle vocazioni che si manifesteranno nel gruppo.</a:t>
            </a:r>
          </a:p>
        </p:txBody>
      </p:sp>
    </p:spTree>
    <p:extLst>
      <p:ext uri="{BB962C8B-B14F-4D97-AF65-F5344CB8AC3E}">
        <p14:creationId xmlns:p14="http://schemas.microsoft.com/office/powerpoint/2010/main" val="1206334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7A575C-55CE-49F5-A2E2-9314A4150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46388"/>
            <a:ext cx="10856495" cy="5686759"/>
          </a:xfrm>
        </p:spPr>
        <p:txBody>
          <a:bodyPr>
            <a:normAutofit fontScale="90000"/>
          </a:bodyPr>
          <a:lstStyle/>
          <a:p>
            <a:r>
              <a:rPr lang="it-IT" dirty="0"/>
              <a:t>Per maggiori informazioni e per manifestare il proprio interesse e volontà di partecipare potete scrivere ENTRO MARTEDI’ 29 GENNAIO a:</a:t>
            </a:r>
            <a:br>
              <a:rPr lang="it-IT" dirty="0"/>
            </a:br>
            <a:r>
              <a:rPr lang="it-IT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alessandra.celati@univr.it</a:t>
            </a:r>
            <a:br>
              <a:rPr lang="it-IT" dirty="0">
                <a:solidFill>
                  <a:srgbClr val="FFFF00"/>
                </a:solidFill>
              </a:rPr>
            </a:br>
            <a:r>
              <a:rPr lang="it-IT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federico.barbierato@univr.it</a:t>
            </a:r>
            <a:br>
              <a:rPr lang="it-IT" dirty="0"/>
            </a:br>
            <a:br>
              <a:rPr lang="it-IT" dirty="0"/>
            </a:br>
            <a:r>
              <a:rPr lang="it-IT" dirty="0"/>
              <a:t>Raccolte le adesioni e vagliate le disponibilità, si procederà a stilare un calendario degli incontri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402130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327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Pluralismo e reti del dissenso religioso nella storia europea di Età moderna  Federico Barbierato; Alessandra Celati </vt:lpstr>
      <vt:lpstr>Il tema del progetto</vt:lpstr>
      <vt:lpstr>Svolgimento del progetto</vt:lpstr>
      <vt:lpstr>Esito del progetto</vt:lpstr>
      <vt:lpstr>Per maggiori informazioni e per manifestare il proprio interesse e volontà di partecipare potete scrivere ENTRO MARTEDI’ 29 GENNAIO a: alessandra.celati@univr.it federico.barbierato@univr.it  Raccolte le adesioni e vagliate le disponibilità, si procederà a stilare un calendario degli incontri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Pluralismo e reti del dissenso religioso nella storia europea di Età moderna  Federico Barbierato; Alessandra Celati</dc:title>
  <dc:creator>Alessandra Celati</dc:creator>
  <cp:lastModifiedBy>Alessandra Celati</cp:lastModifiedBy>
  <cp:revision>6</cp:revision>
  <dcterms:created xsi:type="dcterms:W3CDTF">2019-01-24T09:22:41Z</dcterms:created>
  <dcterms:modified xsi:type="dcterms:W3CDTF">2019-01-24T09:51:14Z</dcterms:modified>
</cp:coreProperties>
</file>